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352" r:id="rId5"/>
    <p:sldId id="260" r:id="rId6"/>
    <p:sldId id="261" r:id="rId7"/>
    <p:sldId id="262" r:id="rId8"/>
    <p:sldId id="331" r:id="rId9"/>
    <p:sldId id="332" r:id="rId10"/>
    <p:sldId id="263" r:id="rId11"/>
    <p:sldId id="333" r:id="rId12"/>
    <p:sldId id="334" r:id="rId13"/>
    <p:sldId id="264" r:id="rId14"/>
    <p:sldId id="265" r:id="rId15"/>
    <p:sldId id="266" r:id="rId16"/>
    <p:sldId id="269" r:id="rId17"/>
    <p:sldId id="267" r:id="rId18"/>
    <p:sldId id="268" r:id="rId19"/>
    <p:sldId id="270" r:id="rId20"/>
    <p:sldId id="271" r:id="rId21"/>
    <p:sldId id="272" r:id="rId22"/>
    <p:sldId id="275" r:id="rId23"/>
    <p:sldId id="274" r:id="rId24"/>
    <p:sldId id="276" r:id="rId25"/>
    <p:sldId id="273"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335" r:id="rId41"/>
    <p:sldId id="291" r:id="rId42"/>
    <p:sldId id="292" r:id="rId43"/>
    <p:sldId id="293" r:id="rId44"/>
    <p:sldId id="338" r:id="rId45"/>
    <p:sldId id="294" r:id="rId46"/>
    <p:sldId id="295" r:id="rId47"/>
    <p:sldId id="336" r:id="rId48"/>
    <p:sldId id="337" r:id="rId49"/>
    <p:sldId id="296" r:id="rId50"/>
    <p:sldId id="297" r:id="rId51"/>
    <p:sldId id="298" r:id="rId52"/>
    <p:sldId id="339" r:id="rId53"/>
    <p:sldId id="299" r:id="rId54"/>
    <p:sldId id="300" r:id="rId55"/>
    <p:sldId id="34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41"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42" r:id="rId86"/>
    <p:sldId id="343" r:id="rId87"/>
    <p:sldId id="329" r:id="rId88"/>
    <p:sldId id="344" r:id="rId89"/>
    <p:sldId id="345" r:id="rId90"/>
    <p:sldId id="330" r:id="rId91"/>
    <p:sldId id="346" r:id="rId92"/>
    <p:sldId id="347" r:id="rId93"/>
    <p:sldId id="348" r:id="rId94"/>
    <p:sldId id="349" r:id="rId95"/>
    <p:sldId id="350" r:id="rId96"/>
    <p:sldId id="259" r:id="rId97"/>
    <p:sldId id="353" r:id="rId98"/>
    <p:sldId id="354" r:id="rId99"/>
    <p:sldId id="355" r:id="rId100"/>
    <p:sldId id="356" r:id="rId101"/>
    <p:sldId id="357" r:id="rId102"/>
    <p:sldId id="358" r:id="rId103"/>
    <p:sldId id="359" r:id="rId104"/>
    <p:sldId id="360" r:id="rId105"/>
    <p:sldId id="361" r:id="rId106"/>
    <p:sldId id="362" r:id="rId107"/>
    <p:sldId id="351" r:id="rId10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8" name="Title 1"/>
          <p:cNvSpPr>
            <a:spLocks noGrp="1"/>
          </p:cNvSpPr>
          <p:nvPr>
            <p:ph type="title"/>
          </p:nvPr>
        </p:nvSpPr>
        <p:spPr>
          <a:xfrm>
            <a:off x="685801" y="609600"/>
            <a:ext cx="10131425" cy="1456267"/>
          </a:xfrm>
        </p:spPr>
        <p:txBody>
          <a:bodyPr/>
          <a:lstStyle/>
          <a:p>
            <a:r>
              <a:rPr lang="es-ES"/>
              <a:t>Haga clic para modificar el estilo de título del patrón</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9/8/2023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mailto:CONAUDI.SV@GMAIL.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26B70-5AD4-2AEC-7D14-BDE151193525}"/>
              </a:ext>
            </a:extLst>
          </p:cNvPr>
          <p:cNvSpPr>
            <a:spLocks noGrp="1"/>
          </p:cNvSpPr>
          <p:nvPr>
            <p:ph type="ctrTitle"/>
          </p:nvPr>
        </p:nvSpPr>
        <p:spPr>
          <a:xfrm>
            <a:off x="2769704" y="1964267"/>
            <a:ext cx="8390421" cy="2421464"/>
          </a:xfrm>
        </p:spPr>
        <p:txBody>
          <a:bodyPr/>
          <a:lstStyle/>
          <a:p>
            <a:r>
              <a:rPr lang="es-MX" b="1" dirty="0"/>
              <a:t>“DIPLOMADO EN PREVENCIÓN DE LAVADO DE DINERO Y ACTIVOS”</a:t>
            </a:r>
          </a:p>
        </p:txBody>
      </p:sp>
      <p:sp>
        <p:nvSpPr>
          <p:cNvPr id="3" name="Subtítulo 2">
            <a:extLst>
              <a:ext uri="{FF2B5EF4-FFF2-40B4-BE49-F238E27FC236}">
                <a16:creationId xmlns:a16="http://schemas.microsoft.com/office/drawing/2014/main" id="{6D9E0918-4F23-4F51-19CD-F6E64EB0B811}"/>
              </a:ext>
            </a:extLst>
          </p:cNvPr>
          <p:cNvSpPr>
            <a:spLocks noGrp="1"/>
          </p:cNvSpPr>
          <p:nvPr>
            <p:ph type="subTitle" idx="1"/>
          </p:nvPr>
        </p:nvSpPr>
        <p:spPr/>
        <p:txBody>
          <a:bodyPr/>
          <a:lstStyle/>
          <a:p>
            <a:r>
              <a:rPr lang="es-MX" dirty="0"/>
              <a:t>Lic. víctor Antonio Sánchez molina</a:t>
            </a:r>
          </a:p>
        </p:txBody>
      </p:sp>
      <p:pic>
        <p:nvPicPr>
          <p:cNvPr id="5" name="Imagen 4">
            <a:extLst>
              <a:ext uri="{FF2B5EF4-FFF2-40B4-BE49-F238E27FC236}">
                <a16:creationId xmlns:a16="http://schemas.microsoft.com/office/drawing/2014/main" id="{EDBDBDD7-F63B-F48F-7174-573D803B9135}"/>
              </a:ext>
            </a:extLst>
          </p:cNvPr>
          <p:cNvPicPr>
            <a:picLocks noChangeAspect="1"/>
          </p:cNvPicPr>
          <p:nvPr/>
        </p:nvPicPr>
        <p:blipFill>
          <a:blip r:embed="rId2"/>
          <a:stretch>
            <a:fillRect/>
          </a:stretch>
        </p:blipFill>
        <p:spPr>
          <a:xfrm>
            <a:off x="97941" y="47626"/>
            <a:ext cx="4565117" cy="1741417"/>
          </a:xfrm>
          <a:prstGeom prst="rect">
            <a:avLst/>
          </a:prstGeom>
        </p:spPr>
      </p:pic>
    </p:spTree>
    <p:extLst>
      <p:ext uri="{BB962C8B-B14F-4D97-AF65-F5344CB8AC3E}">
        <p14:creationId xmlns:p14="http://schemas.microsoft.com/office/powerpoint/2010/main" val="402306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er las imágenes de origen">
            <a:extLst>
              <a:ext uri="{FF2B5EF4-FFF2-40B4-BE49-F238E27FC236}">
                <a16:creationId xmlns:a16="http://schemas.microsoft.com/office/drawing/2014/main" id="{C4DE7836-2C49-16C4-9252-634201095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616" y="585106"/>
            <a:ext cx="8558767" cy="568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7208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5605672-F441-DD17-0006-2867EFF36045}"/>
              </a:ext>
            </a:extLst>
          </p:cNvPr>
          <p:cNvPicPr>
            <a:picLocks noChangeAspect="1"/>
          </p:cNvPicPr>
          <p:nvPr/>
        </p:nvPicPr>
        <p:blipFill>
          <a:blip r:embed="rId2"/>
          <a:stretch>
            <a:fillRect/>
          </a:stretch>
        </p:blipFill>
        <p:spPr>
          <a:xfrm>
            <a:off x="604878" y="1411597"/>
            <a:ext cx="10982244" cy="576229"/>
          </a:xfrm>
          <a:prstGeom prst="rect">
            <a:avLst/>
          </a:prstGeom>
        </p:spPr>
      </p:pic>
      <p:pic>
        <p:nvPicPr>
          <p:cNvPr id="5" name="Imagen 4">
            <a:extLst>
              <a:ext uri="{FF2B5EF4-FFF2-40B4-BE49-F238E27FC236}">
                <a16:creationId xmlns:a16="http://schemas.microsoft.com/office/drawing/2014/main" id="{AAD35FD3-C22B-495C-6F6A-8FC79BD48317}"/>
              </a:ext>
            </a:extLst>
          </p:cNvPr>
          <p:cNvPicPr>
            <a:picLocks noChangeAspect="1"/>
          </p:cNvPicPr>
          <p:nvPr/>
        </p:nvPicPr>
        <p:blipFill>
          <a:blip r:embed="rId3"/>
          <a:stretch>
            <a:fillRect/>
          </a:stretch>
        </p:blipFill>
        <p:spPr>
          <a:xfrm>
            <a:off x="604878" y="1987826"/>
            <a:ext cx="10982244" cy="3520910"/>
          </a:xfrm>
          <a:prstGeom prst="rect">
            <a:avLst/>
          </a:prstGeom>
        </p:spPr>
      </p:pic>
    </p:spTree>
    <p:extLst>
      <p:ext uri="{BB962C8B-B14F-4D97-AF65-F5344CB8AC3E}">
        <p14:creationId xmlns:p14="http://schemas.microsoft.com/office/powerpoint/2010/main" val="1959595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26F257-76D0-D54A-2856-988A4132BD7B}"/>
              </a:ext>
            </a:extLst>
          </p:cNvPr>
          <p:cNvPicPr>
            <a:picLocks noChangeAspect="1"/>
          </p:cNvPicPr>
          <p:nvPr/>
        </p:nvPicPr>
        <p:blipFill>
          <a:blip r:embed="rId2"/>
          <a:stretch>
            <a:fillRect/>
          </a:stretch>
        </p:blipFill>
        <p:spPr>
          <a:xfrm>
            <a:off x="188963" y="2292626"/>
            <a:ext cx="11814073" cy="1738797"/>
          </a:xfrm>
          <a:prstGeom prst="rect">
            <a:avLst/>
          </a:prstGeom>
        </p:spPr>
      </p:pic>
    </p:spTree>
    <p:extLst>
      <p:ext uri="{BB962C8B-B14F-4D97-AF65-F5344CB8AC3E}">
        <p14:creationId xmlns:p14="http://schemas.microsoft.com/office/powerpoint/2010/main" val="24212087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3A1BA6-C3A9-F548-E90A-615DC5EC1F84}"/>
              </a:ext>
            </a:extLst>
          </p:cNvPr>
          <p:cNvPicPr>
            <a:picLocks noChangeAspect="1"/>
          </p:cNvPicPr>
          <p:nvPr/>
        </p:nvPicPr>
        <p:blipFill>
          <a:blip r:embed="rId2"/>
          <a:stretch>
            <a:fillRect/>
          </a:stretch>
        </p:blipFill>
        <p:spPr>
          <a:xfrm>
            <a:off x="1596887" y="217099"/>
            <a:ext cx="8998225" cy="6423802"/>
          </a:xfrm>
          <a:prstGeom prst="rect">
            <a:avLst/>
          </a:prstGeom>
        </p:spPr>
      </p:pic>
    </p:spTree>
    <p:extLst>
      <p:ext uri="{BB962C8B-B14F-4D97-AF65-F5344CB8AC3E}">
        <p14:creationId xmlns:p14="http://schemas.microsoft.com/office/powerpoint/2010/main" val="35941751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DC8436-9678-9A1B-BA22-4C0DA3B662C0}"/>
              </a:ext>
            </a:extLst>
          </p:cNvPr>
          <p:cNvPicPr>
            <a:picLocks noChangeAspect="1"/>
          </p:cNvPicPr>
          <p:nvPr/>
        </p:nvPicPr>
        <p:blipFill>
          <a:blip r:embed="rId2"/>
          <a:stretch>
            <a:fillRect/>
          </a:stretch>
        </p:blipFill>
        <p:spPr>
          <a:xfrm>
            <a:off x="574856" y="702834"/>
            <a:ext cx="11042288" cy="1456127"/>
          </a:xfrm>
          <a:prstGeom prst="rect">
            <a:avLst/>
          </a:prstGeom>
        </p:spPr>
      </p:pic>
      <p:pic>
        <p:nvPicPr>
          <p:cNvPr id="5" name="Imagen 4">
            <a:extLst>
              <a:ext uri="{FF2B5EF4-FFF2-40B4-BE49-F238E27FC236}">
                <a16:creationId xmlns:a16="http://schemas.microsoft.com/office/drawing/2014/main" id="{0036636E-EE39-A392-A0BD-876D4169F777}"/>
              </a:ext>
            </a:extLst>
          </p:cNvPr>
          <p:cNvPicPr>
            <a:picLocks noChangeAspect="1"/>
          </p:cNvPicPr>
          <p:nvPr/>
        </p:nvPicPr>
        <p:blipFill>
          <a:blip r:embed="rId3"/>
          <a:stretch>
            <a:fillRect/>
          </a:stretch>
        </p:blipFill>
        <p:spPr>
          <a:xfrm>
            <a:off x="574856" y="2166761"/>
            <a:ext cx="11042288" cy="3986657"/>
          </a:xfrm>
          <a:prstGeom prst="rect">
            <a:avLst/>
          </a:prstGeom>
        </p:spPr>
      </p:pic>
    </p:spTree>
    <p:extLst>
      <p:ext uri="{BB962C8B-B14F-4D97-AF65-F5344CB8AC3E}">
        <p14:creationId xmlns:p14="http://schemas.microsoft.com/office/powerpoint/2010/main" val="39904693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FF44C3-F78A-E384-56E1-8A9D291FF99E}"/>
              </a:ext>
            </a:extLst>
          </p:cNvPr>
          <p:cNvPicPr>
            <a:picLocks noChangeAspect="1"/>
          </p:cNvPicPr>
          <p:nvPr/>
        </p:nvPicPr>
        <p:blipFill>
          <a:blip r:embed="rId2"/>
          <a:stretch>
            <a:fillRect/>
          </a:stretch>
        </p:blipFill>
        <p:spPr>
          <a:xfrm>
            <a:off x="978966" y="389454"/>
            <a:ext cx="10234067" cy="6079092"/>
          </a:xfrm>
          <a:prstGeom prst="rect">
            <a:avLst/>
          </a:prstGeom>
        </p:spPr>
      </p:pic>
    </p:spTree>
    <p:extLst>
      <p:ext uri="{BB962C8B-B14F-4D97-AF65-F5344CB8AC3E}">
        <p14:creationId xmlns:p14="http://schemas.microsoft.com/office/powerpoint/2010/main" val="15558891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03326F-88AA-9EE8-2088-8DD19338FAC9}"/>
              </a:ext>
            </a:extLst>
          </p:cNvPr>
          <p:cNvPicPr>
            <a:picLocks noChangeAspect="1"/>
          </p:cNvPicPr>
          <p:nvPr/>
        </p:nvPicPr>
        <p:blipFill>
          <a:blip r:embed="rId2"/>
          <a:stretch>
            <a:fillRect/>
          </a:stretch>
        </p:blipFill>
        <p:spPr>
          <a:xfrm>
            <a:off x="762000" y="622501"/>
            <a:ext cx="10668000" cy="3873936"/>
          </a:xfrm>
          <a:prstGeom prst="rect">
            <a:avLst/>
          </a:prstGeom>
        </p:spPr>
      </p:pic>
      <p:pic>
        <p:nvPicPr>
          <p:cNvPr id="5" name="Imagen 4">
            <a:extLst>
              <a:ext uri="{FF2B5EF4-FFF2-40B4-BE49-F238E27FC236}">
                <a16:creationId xmlns:a16="http://schemas.microsoft.com/office/drawing/2014/main" id="{3B581E9C-BE7C-4D03-F18D-D07562BD0EB5}"/>
              </a:ext>
            </a:extLst>
          </p:cNvPr>
          <p:cNvPicPr>
            <a:picLocks noChangeAspect="1"/>
          </p:cNvPicPr>
          <p:nvPr/>
        </p:nvPicPr>
        <p:blipFill>
          <a:blip r:embed="rId3"/>
          <a:stretch>
            <a:fillRect/>
          </a:stretch>
        </p:blipFill>
        <p:spPr>
          <a:xfrm>
            <a:off x="762000" y="4492000"/>
            <a:ext cx="10668000" cy="1338957"/>
          </a:xfrm>
          <a:prstGeom prst="rect">
            <a:avLst/>
          </a:prstGeom>
        </p:spPr>
      </p:pic>
    </p:spTree>
    <p:extLst>
      <p:ext uri="{BB962C8B-B14F-4D97-AF65-F5344CB8AC3E}">
        <p14:creationId xmlns:p14="http://schemas.microsoft.com/office/powerpoint/2010/main" val="37382011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7666FE-54E3-8760-6193-C91654D4AA60}"/>
              </a:ext>
            </a:extLst>
          </p:cNvPr>
          <p:cNvPicPr>
            <a:picLocks noChangeAspect="1"/>
          </p:cNvPicPr>
          <p:nvPr/>
        </p:nvPicPr>
        <p:blipFill>
          <a:blip r:embed="rId2"/>
          <a:stretch>
            <a:fillRect/>
          </a:stretch>
        </p:blipFill>
        <p:spPr>
          <a:xfrm>
            <a:off x="870439" y="276507"/>
            <a:ext cx="10451122" cy="6304986"/>
          </a:xfrm>
          <a:prstGeom prst="rect">
            <a:avLst/>
          </a:prstGeom>
        </p:spPr>
      </p:pic>
    </p:spTree>
    <p:extLst>
      <p:ext uri="{BB962C8B-B14F-4D97-AF65-F5344CB8AC3E}">
        <p14:creationId xmlns:p14="http://schemas.microsoft.com/office/powerpoint/2010/main" val="15736399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17C48521-9E85-75B9-BF9E-ADBB05977B40}"/>
              </a:ext>
            </a:extLst>
          </p:cNvPr>
          <p:cNvSpPr txBox="1">
            <a:spLocks/>
          </p:cNvSpPr>
          <p:nvPr/>
        </p:nvSpPr>
        <p:spPr>
          <a:xfrm>
            <a:off x="584478" y="698359"/>
            <a:ext cx="8413748" cy="2730642"/>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sz="3200" b="1" dirty="0"/>
              <a:t>GRACIAS!!!</a:t>
            </a:r>
          </a:p>
          <a:p>
            <a:r>
              <a:rPr lang="en-US" sz="3200" b="1" dirty="0"/>
              <a:t>CONTACTO: LIC. VÍCTOR SÁNCHEZ</a:t>
            </a:r>
          </a:p>
          <a:p>
            <a:r>
              <a:rPr lang="en-US" sz="3200" b="1" dirty="0"/>
              <a:t>CORREO: </a:t>
            </a:r>
            <a:r>
              <a:rPr lang="en-US" sz="3200" b="1" dirty="0">
                <a:hlinkClick r:id="rId2">
                  <a:extLst>
                    <a:ext uri="{A12FA001-AC4F-418D-AE19-62706E023703}">
                      <ahyp:hlinkClr xmlns:ahyp="http://schemas.microsoft.com/office/drawing/2018/hyperlinkcolor" val="tx"/>
                    </a:ext>
                  </a:extLst>
                </a:hlinkClick>
              </a:rPr>
              <a:t>CONAUDI.SV@GMAIL.COM</a:t>
            </a:r>
            <a:endParaRPr lang="en-US" sz="3200" b="1" dirty="0"/>
          </a:p>
          <a:p>
            <a:r>
              <a:rPr lang="en-US" sz="3200" b="1" dirty="0"/>
              <a:t>TEL. OFICINA 2279-8224 Y MÓVIL 6029-7806</a:t>
            </a:r>
          </a:p>
        </p:txBody>
      </p:sp>
      <p:pic>
        <p:nvPicPr>
          <p:cNvPr id="3" name="Imagen 2">
            <a:extLst>
              <a:ext uri="{FF2B5EF4-FFF2-40B4-BE49-F238E27FC236}">
                <a16:creationId xmlns:a16="http://schemas.microsoft.com/office/drawing/2014/main" id="{B00F1BCE-CF21-5EFE-7FFA-7BC5AE88860F}"/>
              </a:ext>
            </a:extLst>
          </p:cNvPr>
          <p:cNvPicPr>
            <a:picLocks noChangeAspect="1"/>
          </p:cNvPicPr>
          <p:nvPr/>
        </p:nvPicPr>
        <p:blipFill>
          <a:blip r:embed="rId3"/>
          <a:stretch>
            <a:fillRect/>
          </a:stretch>
        </p:blipFill>
        <p:spPr>
          <a:xfrm>
            <a:off x="5230678" y="3679066"/>
            <a:ext cx="6817462" cy="3053038"/>
          </a:xfrm>
          <a:prstGeom prst="rect">
            <a:avLst/>
          </a:prstGeom>
        </p:spPr>
      </p:pic>
    </p:spTree>
    <p:extLst>
      <p:ext uri="{BB962C8B-B14F-4D97-AF65-F5344CB8AC3E}">
        <p14:creationId xmlns:p14="http://schemas.microsoft.com/office/powerpoint/2010/main" val="295676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8A22C4A-6985-3332-8707-1EF1CEC37DF1}"/>
              </a:ext>
            </a:extLst>
          </p:cNvPr>
          <p:cNvSpPr txBox="1">
            <a:spLocks/>
          </p:cNvSpPr>
          <p:nvPr/>
        </p:nvSpPr>
        <p:spPr>
          <a:xfrm>
            <a:off x="795130" y="938585"/>
            <a:ext cx="10455966" cy="76862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b="1" u="sng" dirty="0"/>
              <a:t>¿QUE ES LAVADO DE DINERO?</a:t>
            </a:r>
            <a:endParaRPr lang="en-US" b="1" dirty="0">
              <a:solidFill>
                <a:srgbClr val="000000"/>
              </a:solidFill>
            </a:endParaRPr>
          </a:p>
        </p:txBody>
      </p:sp>
      <p:sp>
        <p:nvSpPr>
          <p:cNvPr id="5" name="CuadroTexto 4">
            <a:extLst>
              <a:ext uri="{FF2B5EF4-FFF2-40B4-BE49-F238E27FC236}">
                <a16:creationId xmlns:a16="http://schemas.microsoft.com/office/drawing/2014/main" id="{3247D840-633C-75D4-ACCF-E7A6B5E60F6F}"/>
              </a:ext>
            </a:extLst>
          </p:cNvPr>
          <p:cNvSpPr txBox="1"/>
          <p:nvPr/>
        </p:nvSpPr>
        <p:spPr>
          <a:xfrm>
            <a:off x="795130" y="1867231"/>
            <a:ext cx="10504314" cy="464871"/>
          </a:xfrm>
          <a:prstGeom prst="rect">
            <a:avLst/>
          </a:prstGeom>
          <a:noFill/>
        </p:spPr>
        <p:txBody>
          <a:bodyPr wrap="square" rtlCol="0">
            <a:spAutoFit/>
          </a:bodyPr>
          <a:lstStyle/>
          <a:p>
            <a:pPr algn="just">
              <a:lnSpc>
                <a:spcPct val="150000"/>
              </a:lnSpc>
            </a:pPr>
            <a:endParaRPr lang="es-SV" dirty="0"/>
          </a:p>
        </p:txBody>
      </p:sp>
      <p:sp>
        <p:nvSpPr>
          <p:cNvPr id="2" name="CuadroTexto 1">
            <a:extLst>
              <a:ext uri="{FF2B5EF4-FFF2-40B4-BE49-F238E27FC236}">
                <a16:creationId xmlns:a16="http://schemas.microsoft.com/office/drawing/2014/main" id="{8A480CEB-F3DB-E263-61CF-913A7A34F94A}"/>
              </a:ext>
            </a:extLst>
          </p:cNvPr>
          <p:cNvSpPr txBox="1"/>
          <p:nvPr/>
        </p:nvSpPr>
        <p:spPr>
          <a:xfrm>
            <a:off x="795130" y="1867231"/>
            <a:ext cx="10504314" cy="3373359"/>
          </a:xfrm>
          <a:prstGeom prst="rect">
            <a:avLst/>
          </a:prstGeom>
          <a:noFill/>
        </p:spPr>
        <p:txBody>
          <a:bodyPr wrap="square" rtlCol="0">
            <a:spAutoFit/>
          </a:bodyPr>
          <a:lstStyle/>
          <a:p>
            <a:pPr algn="just">
              <a:lnSpc>
                <a:spcPct val="150000"/>
              </a:lnSpc>
            </a:pPr>
            <a:r>
              <a:rPr lang="es-SV" dirty="0"/>
              <a:t>“EL LAVADO DE DINERO O BLANQUEO DE CAPITALES, SE COMPONE DE AQUELLOS PROCEDIIMIENTOS Y MECANISMOS ENCARGADOS D EADQUIRIR Y OCULTAR ACTIVOS DE ORIGEN DELICTIVO PARA INTRODUCIRLOS EN EL MERCADO DANDOLES APARIENCIA DE LEGALIDAD.” .</a:t>
            </a:r>
          </a:p>
          <a:p>
            <a:pPr algn="just">
              <a:lnSpc>
                <a:spcPct val="150000"/>
              </a:lnSpc>
            </a:pPr>
            <a:endParaRPr lang="es-SV" dirty="0"/>
          </a:p>
          <a:p>
            <a:pPr algn="just">
              <a:lnSpc>
                <a:spcPct val="150000"/>
              </a:lnSpc>
            </a:pPr>
            <a:r>
              <a:rPr lang="es-SV" dirty="0"/>
              <a:t>ES UN PROCESO POR EL CUAL SE BORRA EL RASTRO ILICITO DE LOS BIENES (TANTO DINERO EN EFECTIVO, COMO CUALQUIER OTRO TIPO DE ACTIVOS), QUE SE HAN INTEGRADO EN EL SISTEMA ECONOMICO CON UNA APARIENCIA DE LEGITIMIDAD.  ES IMPORTANTE TENER EN CUENTA QUE EL BLANQUEO DE CAPITALES NO DEBE CONFUNDIRSE CON EL FRAUDE FISCAL (INCUMPLIMIENTO DE OBLIGACIONES TRIBUTARIAS).</a:t>
            </a:r>
          </a:p>
        </p:txBody>
      </p:sp>
    </p:spTree>
    <p:extLst>
      <p:ext uri="{BB962C8B-B14F-4D97-AF65-F5344CB8AC3E}">
        <p14:creationId xmlns:p14="http://schemas.microsoft.com/office/powerpoint/2010/main" val="247540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8A22C4A-6985-3332-8707-1EF1CEC37DF1}"/>
              </a:ext>
            </a:extLst>
          </p:cNvPr>
          <p:cNvSpPr txBox="1">
            <a:spLocks/>
          </p:cNvSpPr>
          <p:nvPr/>
        </p:nvSpPr>
        <p:spPr>
          <a:xfrm>
            <a:off x="795130" y="938585"/>
            <a:ext cx="10455966" cy="76862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b="1" u="sng" dirty="0"/>
              <a:t>¿QUE ES LAVADO DE DINERO?</a:t>
            </a:r>
            <a:endParaRPr lang="en-US" b="1" dirty="0">
              <a:solidFill>
                <a:srgbClr val="000000"/>
              </a:solidFill>
            </a:endParaRPr>
          </a:p>
        </p:txBody>
      </p:sp>
      <p:sp>
        <p:nvSpPr>
          <p:cNvPr id="5" name="CuadroTexto 4">
            <a:extLst>
              <a:ext uri="{FF2B5EF4-FFF2-40B4-BE49-F238E27FC236}">
                <a16:creationId xmlns:a16="http://schemas.microsoft.com/office/drawing/2014/main" id="{3247D840-633C-75D4-ACCF-E7A6B5E60F6F}"/>
              </a:ext>
            </a:extLst>
          </p:cNvPr>
          <p:cNvSpPr txBox="1"/>
          <p:nvPr/>
        </p:nvSpPr>
        <p:spPr>
          <a:xfrm>
            <a:off x="795130" y="1867231"/>
            <a:ext cx="10504314" cy="464871"/>
          </a:xfrm>
          <a:prstGeom prst="rect">
            <a:avLst/>
          </a:prstGeom>
          <a:noFill/>
        </p:spPr>
        <p:txBody>
          <a:bodyPr wrap="square" rtlCol="0">
            <a:spAutoFit/>
          </a:bodyPr>
          <a:lstStyle/>
          <a:p>
            <a:pPr algn="just">
              <a:lnSpc>
                <a:spcPct val="150000"/>
              </a:lnSpc>
            </a:pPr>
            <a:endParaRPr lang="es-SV" dirty="0"/>
          </a:p>
        </p:txBody>
      </p:sp>
      <p:sp>
        <p:nvSpPr>
          <p:cNvPr id="2" name="CuadroTexto 1">
            <a:extLst>
              <a:ext uri="{FF2B5EF4-FFF2-40B4-BE49-F238E27FC236}">
                <a16:creationId xmlns:a16="http://schemas.microsoft.com/office/drawing/2014/main" id="{8A480CEB-F3DB-E263-61CF-913A7A34F94A}"/>
              </a:ext>
            </a:extLst>
          </p:cNvPr>
          <p:cNvSpPr txBox="1"/>
          <p:nvPr/>
        </p:nvSpPr>
        <p:spPr>
          <a:xfrm>
            <a:off x="795130" y="1867231"/>
            <a:ext cx="10504314" cy="2542363"/>
          </a:xfrm>
          <a:prstGeom prst="rect">
            <a:avLst/>
          </a:prstGeom>
          <a:noFill/>
        </p:spPr>
        <p:txBody>
          <a:bodyPr wrap="square" rtlCol="0">
            <a:spAutoFit/>
          </a:bodyPr>
          <a:lstStyle/>
          <a:p>
            <a:pPr algn="just">
              <a:lnSpc>
                <a:spcPct val="150000"/>
              </a:lnSpc>
            </a:pPr>
            <a:r>
              <a:rPr lang="es-SV" dirty="0"/>
              <a:t>EL CONCEPTO DE LAVADO DE DINERO SURGE DURANTE LOS AÑOS 20 EN ESTADOS UNIDOS CUANDO ALGUNOS MAFIOSOS UTILIZARON LAVANDERÍAS PARA LEGITIMAR LOS BENEFICIOS OBTENIDOS EN SUS NEGOCIOS CRIMINALES. EL TÉRMINO LAVADO DE DINERO ES DESDE ENTONCES EL UTILIZADO OFICIALMENTE EN INGLÉS, MONEY LAUNDERING. POR ESO LOS DEPARTAMENTOS DE LA LUCHA ANTI-BLANQUEO EN INGLÉS SE CONOCEN COMO ANTI-MONEY LAUNDERING (AML). EN ESPAÑOL OFICIALMENTE SE SUELE UTILIZAR MÁS EL CONCEPTO DE BLANQUEO DE CAPITALES, AUNQUE CADA VEZ ES MÁS COMÚN DENOMINARLO LAVADO DE DINERO.</a:t>
            </a:r>
          </a:p>
        </p:txBody>
      </p:sp>
    </p:spTree>
    <p:extLst>
      <p:ext uri="{BB962C8B-B14F-4D97-AF65-F5344CB8AC3E}">
        <p14:creationId xmlns:p14="http://schemas.microsoft.com/office/powerpoint/2010/main" val="1899965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FC12CFE-8794-D3CC-29E2-A6499BF693D7}"/>
              </a:ext>
            </a:extLst>
          </p:cNvPr>
          <p:cNvPicPr>
            <a:picLocks noChangeAspect="1"/>
          </p:cNvPicPr>
          <p:nvPr/>
        </p:nvPicPr>
        <p:blipFill>
          <a:blip r:embed="rId2"/>
          <a:stretch>
            <a:fillRect/>
          </a:stretch>
        </p:blipFill>
        <p:spPr>
          <a:xfrm>
            <a:off x="546048" y="1099280"/>
            <a:ext cx="11099904" cy="4659440"/>
          </a:xfrm>
          <a:prstGeom prst="rect">
            <a:avLst/>
          </a:prstGeom>
        </p:spPr>
      </p:pic>
    </p:spTree>
    <p:extLst>
      <p:ext uri="{BB962C8B-B14F-4D97-AF65-F5344CB8AC3E}">
        <p14:creationId xmlns:p14="http://schemas.microsoft.com/office/powerpoint/2010/main" val="2758100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2164908-B7B4-072B-A2C9-4D1423380F32}"/>
              </a:ext>
            </a:extLst>
          </p:cNvPr>
          <p:cNvPicPr>
            <a:picLocks noChangeAspect="1"/>
          </p:cNvPicPr>
          <p:nvPr/>
        </p:nvPicPr>
        <p:blipFill>
          <a:blip r:embed="rId2"/>
          <a:stretch>
            <a:fillRect/>
          </a:stretch>
        </p:blipFill>
        <p:spPr>
          <a:xfrm>
            <a:off x="590705" y="1540711"/>
            <a:ext cx="11010589" cy="3776578"/>
          </a:xfrm>
          <a:prstGeom prst="rect">
            <a:avLst/>
          </a:prstGeom>
        </p:spPr>
      </p:pic>
    </p:spTree>
    <p:extLst>
      <p:ext uri="{BB962C8B-B14F-4D97-AF65-F5344CB8AC3E}">
        <p14:creationId xmlns:p14="http://schemas.microsoft.com/office/powerpoint/2010/main" val="417172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8D6603A-E84D-B472-02C0-F26DF921D776}"/>
              </a:ext>
            </a:extLst>
          </p:cNvPr>
          <p:cNvPicPr>
            <a:picLocks noChangeAspect="1"/>
          </p:cNvPicPr>
          <p:nvPr/>
        </p:nvPicPr>
        <p:blipFill>
          <a:blip r:embed="rId2"/>
          <a:stretch>
            <a:fillRect/>
          </a:stretch>
        </p:blipFill>
        <p:spPr>
          <a:xfrm>
            <a:off x="380674" y="1291561"/>
            <a:ext cx="11430652" cy="4274878"/>
          </a:xfrm>
          <a:prstGeom prst="rect">
            <a:avLst/>
          </a:prstGeom>
        </p:spPr>
      </p:pic>
    </p:spTree>
    <p:extLst>
      <p:ext uri="{BB962C8B-B14F-4D97-AF65-F5344CB8AC3E}">
        <p14:creationId xmlns:p14="http://schemas.microsoft.com/office/powerpoint/2010/main" val="272781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esgos sobre lavado de dinero y financiación del terrorismo">
            <a:extLst>
              <a:ext uri="{FF2B5EF4-FFF2-40B4-BE49-F238E27FC236}">
                <a16:creationId xmlns:a16="http://schemas.microsoft.com/office/drawing/2014/main" id="{8C81BB4A-4F12-4D09-1DAF-34B628F48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39" y="453886"/>
            <a:ext cx="10356121" cy="5950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6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9">
            <a:extLst>
              <a:ext uri="{FF2B5EF4-FFF2-40B4-BE49-F238E27FC236}">
                <a16:creationId xmlns:a16="http://schemas.microsoft.com/office/drawing/2014/main" id="{C51B6659-5939-DD29-803D-EA5BDD27F3F7}"/>
              </a:ext>
            </a:extLst>
          </p:cNvPr>
          <p:cNvPicPr/>
          <p:nvPr/>
        </p:nvPicPr>
        <p:blipFill rotWithShape="1">
          <a:blip r:embed="rId2">
            <a:extLst>
              <a:ext uri="{28A0092B-C50C-407E-A947-70E740481C1C}">
                <a14:useLocalDpi xmlns:a14="http://schemas.microsoft.com/office/drawing/2010/main" val="0"/>
              </a:ext>
            </a:extLst>
          </a:blip>
          <a:srcRect t="2780" b="2959"/>
          <a:stretch/>
        </p:blipFill>
        <p:spPr>
          <a:xfrm>
            <a:off x="1089118" y="235226"/>
            <a:ext cx="10013764" cy="6387547"/>
          </a:xfrm>
          <a:prstGeom prst="rect">
            <a:avLst/>
          </a:prstGeom>
        </p:spPr>
      </p:pic>
    </p:spTree>
    <p:extLst>
      <p:ext uri="{BB962C8B-B14F-4D97-AF65-F5344CB8AC3E}">
        <p14:creationId xmlns:p14="http://schemas.microsoft.com/office/powerpoint/2010/main" val="2310031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52BA8F-5F6D-1808-C507-A3D085BEEDF1}"/>
              </a:ext>
            </a:extLst>
          </p:cNvPr>
          <p:cNvPicPr>
            <a:picLocks noChangeAspect="1"/>
          </p:cNvPicPr>
          <p:nvPr/>
        </p:nvPicPr>
        <p:blipFill>
          <a:blip r:embed="rId2"/>
          <a:stretch>
            <a:fillRect/>
          </a:stretch>
        </p:blipFill>
        <p:spPr>
          <a:xfrm>
            <a:off x="835230" y="406856"/>
            <a:ext cx="10521539" cy="6044288"/>
          </a:xfrm>
          <a:prstGeom prst="rect">
            <a:avLst/>
          </a:prstGeom>
        </p:spPr>
      </p:pic>
    </p:spTree>
    <p:extLst>
      <p:ext uri="{BB962C8B-B14F-4D97-AF65-F5344CB8AC3E}">
        <p14:creationId xmlns:p14="http://schemas.microsoft.com/office/powerpoint/2010/main" val="2142097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PT - Prevención de Lavado de Activos y Financiamiento del Terrorismo ...">
            <a:extLst>
              <a:ext uri="{FF2B5EF4-FFF2-40B4-BE49-F238E27FC236}">
                <a16:creationId xmlns:a16="http://schemas.microsoft.com/office/drawing/2014/main" id="{7062E3CF-4586-1ABB-D796-087B644C5C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13"/>
          <a:stretch/>
        </p:blipFill>
        <p:spPr bwMode="auto">
          <a:xfrm>
            <a:off x="1296183" y="146586"/>
            <a:ext cx="9599633" cy="656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65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84FAE3-274D-D0DB-0E28-B6D5FA2535C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533" y="495232"/>
            <a:ext cx="2152397" cy="2658786"/>
          </a:xfrm>
          <a:prstGeom prst="rect">
            <a:avLst/>
          </a:prstGeom>
          <a:noFill/>
          <a:ln>
            <a:noFill/>
          </a:ln>
        </p:spPr>
      </p:pic>
      <p:sp>
        <p:nvSpPr>
          <p:cNvPr id="3" name="Título 1">
            <a:extLst>
              <a:ext uri="{FF2B5EF4-FFF2-40B4-BE49-F238E27FC236}">
                <a16:creationId xmlns:a16="http://schemas.microsoft.com/office/drawing/2014/main" id="{26D8CB29-F331-06E9-0478-D3F3E4CC1495}"/>
              </a:ext>
            </a:extLst>
          </p:cNvPr>
          <p:cNvSpPr txBox="1">
            <a:spLocks/>
          </p:cNvSpPr>
          <p:nvPr/>
        </p:nvSpPr>
        <p:spPr>
          <a:xfrm>
            <a:off x="2852530" y="884446"/>
            <a:ext cx="5019261" cy="83833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200" b="1" dirty="0"/>
              <a:t>ACERCA DEL PONENTE</a:t>
            </a:r>
          </a:p>
        </p:txBody>
      </p:sp>
      <p:pic>
        <p:nvPicPr>
          <p:cNvPr id="4" name="Imagen 3">
            <a:extLst>
              <a:ext uri="{FF2B5EF4-FFF2-40B4-BE49-F238E27FC236}">
                <a16:creationId xmlns:a16="http://schemas.microsoft.com/office/drawing/2014/main" id="{5B1A9320-1A15-DAC6-52FA-86DB20A09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077" y="0"/>
            <a:ext cx="3957923" cy="1563757"/>
          </a:xfrm>
          <a:prstGeom prst="rect">
            <a:avLst/>
          </a:prstGeom>
        </p:spPr>
      </p:pic>
      <p:sp>
        <p:nvSpPr>
          <p:cNvPr id="5" name="Rectangle 3">
            <a:extLst>
              <a:ext uri="{FF2B5EF4-FFF2-40B4-BE49-F238E27FC236}">
                <a16:creationId xmlns:a16="http://schemas.microsoft.com/office/drawing/2014/main" id="{E59AC076-5602-080D-EEF2-F142B77F5616}"/>
              </a:ext>
            </a:extLst>
          </p:cNvPr>
          <p:cNvSpPr txBox="1">
            <a:spLocks noChangeArrowheads="1"/>
          </p:cNvSpPr>
          <p:nvPr/>
        </p:nvSpPr>
        <p:spPr bwMode="auto">
          <a:xfrm>
            <a:off x="2852530" y="1722782"/>
            <a:ext cx="8451574" cy="467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algn="just" eaLnBrk="1" hangingPunct="1">
              <a:buClr>
                <a:schemeClr val="tx2"/>
              </a:buClr>
              <a:buFont typeface="Wingdings" panose="05000000000000000000" pitchFamily="2" charset="2"/>
              <a:buChar char="Ø"/>
              <a:defRPr/>
            </a:pPr>
            <a:r>
              <a:rPr lang="es-ES" altLang="es-SV" sz="2400" kern="0" dirty="0"/>
              <a:t>Licenciado en Contaduría Pública, graduado de la Universidad Tecnológica de El Salvador.</a:t>
            </a:r>
          </a:p>
          <a:p>
            <a:pPr algn="just" eaLnBrk="1" hangingPunct="1">
              <a:buClr>
                <a:schemeClr val="tx2"/>
              </a:buClr>
              <a:buFont typeface="Wingdings" panose="05000000000000000000" pitchFamily="2" charset="2"/>
              <a:buChar char="Ø"/>
              <a:defRPr/>
            </a:pPr>
            <a:r>
              <a:rPr lang="es-ES" altLang="es-SV" sz="2400" kern="0" dirty="0"/>
              <a:t>Pre-especialidad en Auditoría Financiera y Fiscal.</a:t>
            </a:r>
          </a:p>
          <a:p>
            <a:pPr algn="just" eaLnBrk="1" hangingPunct="1">
              <a:buClr>
                <a:schemeClr val="tx2"/>
              </a:buClr>
              <a:buFont typeface="Wingdings" panose="05000000000000000000" pitchFamily="2" charset="2"/>
              <a:buChar char="Ø"/>
              <a:defRPr/>
            </a:pPr>
            <a:r>
              <a:rPr lang="es-ES" altLang="es-SV" sz="2400" kern="0" dirty="0"/>
              <a:t>Contador con Número de Registro CVPCPA N° 1353.</a:t>
            </a:r>
          </a:p>
          <a:p>
            <a:pPr algn="just" eaLnBrk="1" hangingPunct="1">
              <a:buClr>
                <a:schemeClr val="tx2"/>
              </a:buClr>
              <a:buFont typeface="Wingdings" panose="05000000000000000000" pitchFamily="2" charset="2"/>
              <a:buChar char="Ø"/>
              <a:defRPr/>
            </a:pPr>
            <a:r>
              <a:rPr lang="es-ES" altLang="es-SV" sz="2400" kern="0" dirty="0"/>
              <a:t>Auditor con Número de Registro CVPCPA N° 5658.</a:t>
            </a:r>
          </a:p>
          <a:p>
            <a:pPr algn="just" eaLnBrk="1" hangingPunct="1">
              <a:buClr>
                <a:schemeClr val="tx2"/>
              </a:buClr>
              <a:buFont typeface="Wingdings" panose="05000000000000000000" pitchFamily="2" charset="2"/>
              <a:buChar char="Ø"/>
              <a:defRPr/>
            </a:pPr>
            <a:r>
              <a:rPr lang="es-ES" altLang="es-SV" sz="2400" kern="0" dirty="0"/>
              <a:t>Auditor Interno N° 1987491 del Instituto de Auditoría Interna de El Salvador (IAI).</a:t>
            </a:r>
          </a:p>
          <a:p>
            <a:pPr algn="just" eaLnBrk="1" hangingPunct="1">
              <a:buClr>
                <a:schemeClr val="tx2"/>
              </a:buClr>
              <a:buFont typeface="Wingdings" panose="05000000000000000000" pitchFamily="2" charset="2"/>
              <a:buChar char="Ø"/>
              <a:defRPr/>
            </a:pPr>
            <a:r>
              <a:rPr lang="es-ES" altLang="es-SV" sz="2400" kern="0" dirty="0"/>
              <a:t>Contador, Auditor Financiero, Auditor Fiscal y Auditor Forense.</a:t>
            </a:r>
          </a:p>
          <a:p>
            <a:pPr algn="just" eaLnBrk="1" hangingPunct="1">
              <a:buClr>
                <a:schemeClr val="tx2"/>
              </a:buClr>
              <a:buFont typeface="Wingdings" panose="05000000000000000000" pitchFamily="2" charset="2"/>
              <a:buChar char="Ø"/>
              <a:defRPr/>
            </a:pPr>
            <a:r>
              <a:rPr lang="es-ES" altLang="es-SV" sz="2400" kern="0" dirty="0"/>
              <a:t>Consultoría y/o Asesoría Financiera, Mercantil, Fiscal y Laboral.</a:t>
            </a:r>
          </a:p>
          <a:p>
            <a:pPr algn="just" eaLnBrk="1" hangingPunct="1">
              <a:buClr>
                <a:schemeClr val="tx2"/>
              </a:buClr>
              <a:buFont typeface="Wingdings" panose="05000000000000000000" pitchFamily="2" charset="2"/>
              <a:buChar char="Ø"/>
              <a:defRPr/>
            </a:pPr>
            <a:r>
              <a:rPr lang="es-ES" altLang="es-SV" sz="2400" kern="0" dirty="0"/>
              <a:t>Representante Legal de Contadores, Auditores &amp; Asociados, S.A. de C.V. (CONAUDI, S.A. DE C.V.)</a:t>
            </a:r>
          </a:p>
        </p:txBody>
      </p:sp>
    </p:spTree>
    <p:extLst>
      <p:ext uri="{BB962C8B-B14F-4D97-AF65-F5344CB8AC3E}">
        <p14:creationId xmlns:p14="http://schemas.microsoft.com/office/powerpoint/2010/main" val="1663089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bes exactamente qué es el lavado de dinero? - nexum SAU">
            <a:extLst>
              <a:ext uri="{FF2B5EF4-FFF2-40B4-BE49-F238E27FC236}">
                <a16:creationId xmlns:a16="http://schemas.microsoft.com/office/drawing/2014/main" id="{8CAD0EC6-AD0D-1065-D8EA-237C4F5EB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270" y="217170"/>
            <a:ext cx="9623460" cy="6423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837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E5C316-CA24-F600-C9BA-0FEC71CDEA37}"/>
              </a:ext>
            </a:extLst>
          </p:cNvPr>
          <p:cNvPicPr>
            <a:picLocks noChangeAspect="1"/>
          </p:cNvPicPr>
          <p:nvPr/>
        </p:nvPicPr>
        <p:blipFill>
          <a:blip r:embed="rId2"/>
          <a:stretch>
            <a:fillRect/>
          </a:stretch>
        </p:blipFill>
        <p:spPr>
          <a:xfrm>
            <a:off x="378694" y="1532482"/>
            <a:ext cx="11434611" cy="3793035"/>
          </a:xfrm>
          <a:prstGeom prst="rect">
            <a:avLst/>
          </a:prstGeom>
        </p:spPr>
      </p:pic>
    </p:spTree>
    <p:extLst>
      <p:ext uri="{BB962C8B-B14F-4D97-AF65-F5344CB8AC3E}">
        <p14:creationId xmlns:p14="http://schemas.microsoft.com/office/powerpoint/2010/main" val="90954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08F09AC-D831-06C0-139C-E6E003C12301}"/>
              </a:ext>
            </a:extLst>
          </p:cNvPr>
          <p:cNvPicPr>
            <a:picLocks noChangeAspect="1"/>
          </p:cNvPicPr>
          <p:nvPr/>
        </p:nvPicPr>
        <p:blipFill>
          <a:blip r:embed="rId2"/>
          <a:stretch>
            <a:fillRect/>
          </a:stretch>
        </p:blipFill>
        <p:spPr>
          <a:xfrm>
            <a:off x="251577" y="949967"/>
            <a:ext cx="11688845" cy="4958065"/>
          </a:xfrm>
          <a:prstGeom prst="rect">
            <a:avLst/>
          </a:prstGeom>
        </p:spPr>
      </p:pic>
    </p:spTree>
    <p:extLst>
      <p:ext uri="{BB962C8B-B14F-4D97-AF65-F5344CB8AC3E}">
        <p14:creationId xmlns:p14="http://schemas.microsoft.com/office/powerpoint/2010/main" val="1393996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E1B828-5431-9B1E-4ACF-ADBCC9B0A30E}"/>
              </a:ext>
            </a:extLst>
          </p:cNvPr>
          <p:cNvPicPr>
            <a:picLocks noChangeAspect="1"/>
          </p:cNvPicPr>
          <p:nvPr/>
        </p:nvPicPr>
        <p:blipFill>
          <a:blip r:embed="rId2"/>
          <a:stretch>
            <a:fillRect/>
          </a:stretch>
        </p:blipFill>
        <p:spPr>
          <a:xfrm>
            <a:off x="1849920" y="244440"/>
            <a:ext cx="8492159" cy="6369119"/>
          </a:xfrm>
          <a:prstGeom prst="rect">
            <a:avLst/>
          </a:prstGeom>
        </p:spPr>
      </p:pic>
    </p:spTree>
    <p:extLst>
      <p:ext uri="{BB962C8B-B14F-4D97-AF65-F5344CB8AC3E}">
        <p14:creationId xmlns:p14="http://schemas.microsoft.com/office/powerpoint/2010/main" val="3514986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B18BD9-2551-9DCE-B995-F5C13446343E}"/>
              </a:ext>
            </a:extLst>
          </p:cNvPr>
          <p:cNvPicPr>
            <a:picLocks noChangeAspect="1"/>
          </p:cNvPicPr>
          <p:nvPr/>
        </p:nvPicPr>
        <p:blipFill>
          <a:blip r:embed="rId2"/>
          <a:stretch>
            <a:fillRect/>
          </a:stretch>
        </p:blipFill>
        <p:spPr>
          <a:xfrm>
            <a:off x="203679" y="1537252"/>
            <a:ext cx="11847214" cy="3763618"/>
          </a:xfrm>
          <a:prstGeom prst="rect">
            <a:avLst/>
          </a:prstGeom>
        </p:spPr>
      </p:pic>
    </p:spTree>
    <p:extLst>
      <p:ext uri="{BB962C8B-B14F-4D97-AF65-F5344CB8AC3E}">
        <p14:creationId xmlns:p14="http://schemas.microsoft.com/office/powerpoint/2010/main" val="772591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AD869D7-9FE1-3882-6617-0C8ABA1304FE}"/>
              </a:ext>
            </a:extLst>
          </p:cNvPr>
          <p:cNvPicPr>
            <a:picLocks noChangeAspect="1"/>
          </p:cNvPicPr>
          <p:nvPr/>
        </p:nvPicPr>
        <p:blipFill>
          <a:blip r:embed="rId2"/>
          <a:stretch>
            <a:fillRect/>
          </a:stretch>
        </p:blipFill>
        <p:spPr>
          <a:xfrm>
            <a:off x="1154374" y="251331"/>
            <a:ext cx="9883251" cy="6355338"/>
          </a:xfrm>
          <a:prstGeom prst="rect">
            <a:avLst/>
          </a:prstGeom>
        </p:spPr>
      </p:pic>
    </p:spTree>
    <p:extLst>
      <p:ext uri="{BB962C8B-B14F-4D97-AF65-F5344CB8AC3E}">
        <p14:creationId xmlns:p14="http://schemas.microsoft.com/office/powerpoint/2010/main" val="3671227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3536A6-E116-6A8B-0B82-E666D3DF481E}"/>
              </a:ext>
            </a:extLst>
          </p:cNvPr>
          <p:cNvPicPr>
            <a:picLocks noChangeAspect="1"/>
          </p:cNvPicPr>
          <p:nvPr/>
        </p:nvPicPr>
        <p:blipFill>
          <a:blip r:embed="rId2"/>
          <a:stretch>
            <a:fillRect/>
          </a:stretch>
        </p:blipFill>
        <p:spPr>
          <a:xfrm>
            <a:off x="1861565" y="235309"/>
            <a:ext cx="8231610" cy="6377525"/>
          </a:xfrm>
          <a:prstGeom prst="rect">
            <a:avLst/>
          </a:prstGeom>
        </p:spPr>
      </p:pic>
    </p:spTree>
    <p:extLst>
      <p:ext uri="{BB962C8B-B14F-4D97-AF65-F5344CB8AC3E}">
        <p14:creationId xmlns:p14="http://schemas.microsoft.com/office/powerpoint/2010/main" val="3689944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467E08A-E99D-D667-D87E-F32FC3D64EC7}"/>
              </a:ext>
            </a:extLst>
          </p:cNvPr>
          <p:cNvPicPr>
            <a:picLocks noChangeAspect="1"/>
          </p:cNvPicPr>
          <p:nvPr/>
        </p:nvPicPr>
        <p:blipFill>
          <a:blip r:embed="rId2"/>
          <a:stretch>
            <a:fillRect/>
          </a:stretch>
        </p:blipFill>
        <p:spPr>
          <a:xfrm>
            <a:off x="1700393" y="277166"/>
            <a:ext cx="8791213" cy="6303667"/>
          </a:xfrm>
          <a:prstGeom prst="rect">
            <a:avLst/>
          </a:prstGeom>
        </p:spPr>
      </p:pic>
    </p:spTree>
    <p:extLst>
      <p:ext uri="{BB962C8B-B14F-4D97-AF65-F5344CB8AC3E}">
        <p14:creationId xmlns:p14="http://schemas.microsoft.com/office/powerpoint/2010/main" val="2999345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10DD7F7-E60A-AF24-EF17-0A9C6A295B2A}"/>
              </a:ext>
            </a:extLst>
          </p:cNvPr>
          <p:cNvPicPr>
            <a:picLocks noChangeAspect="1"/>
          </p:cNvPicPr>
          <p:nvPr/>
        </p:nvPicPr>
        <p:blipFill>
          <a:blip r:embed="rId2"/>
          <a:stretch>
            <a:fillRect/>
          </a:stretch>
        </p:blipFill>
        <p:spPr>
          <a:xfrm>
            <a:off x="3097658" y="153888"/>
            <a:ext cx="5996683" cy="6550223"/>
          </a:xfrm>
          <a:prstGeom prst="rect">
            <a:avLst/>
          </a:prstGeom>
        </p:spPr>
      </p:pic>
    </p:spTree>
    <p:extLst>
      <p:ext uri="{BB962C8B-B14F-4D97-AF65-F5344CB8AC3E}">
        <p14:creationId xmlns:p14="http://schemas.microsoft.com/office/powerpoint/2010/main" val="4123995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CB395-4604-AFCE-14AE-2BAD8E5839ED}"/>
              </a:ext>
            </a:extLst>
          </p:cNvPr>
          <p:cNvSpPr txBox="1">
            <a:spLocks/>
          </p:cNvSpPr>
          <p:nvPr/>
        </p:nvSpPr>
        <p:spPr>
          <a:xfrm>
            <a:off x="1219154" y="2090530"/>
            <a:ext cx="9753691" cy="2676939"/>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b="1" dirty="0"/>
              <a:t>TIPOLOGÍAS DEL LAVADO DE DINERO Y ACTIVOS</a:t>
            </a:r>
            <a:endParaRPr lang="en-US" sz="5800" b="1" dirty="0">
              <a:solidFill>
                <a:srgbClr val="000000"/>
              </a:solidFill>
            </a:endParaRPr>
          </a:p>
        </p:txBody>
      </p:sp>
    </p:spTree>
    <p:extLst>
      <p:ext uri="{BB962C8B-B14F-4D97-AF65-F5344CB8AC3E}">
        <p14:creationId xmlns:p14="http://schemas.microsoft.com/office/powerpoint/2010/main" val="4266248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4B19F6-3BF3-B4AB-B24A-5212BC2599CA}"/>
              </a:ext>
            </a:extLst>
          </p:cNvPr>
          <p:cNvSpPr txBox="1">
            <a:spLocks/>
          </p:cNvSpPr>
          <p:nvPr/>
        </p:nvSpPr>
        <p:spPr>
          <a:xfrm>
            <a:off x="755374" y="555429"/>
            <a:ext cx="5340626" cy="657709"/>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u="sng" dirty="0"/>
              <a:t>TEMÁTICA A DESARROLLAR</a:t>
            </a:r>
            <a:r>
              <a:rPr lang="en-US" b="1" dirty="0"/>
              <a:t>:</a:t>
            </a:r>
            <a:endParaRPr lang="en-US" b="1" dirty="0">
              <a:solidFill>
                <a:srgbClr val="000000"/>
              </a:solidFill>
            </a:endParaRPr>
          </a:p>
        </p:txBody>
      </p:sp>
      <p:sp>
        <p:nvSpPr>
          <p:cNvPr id="3" name="CuadroTexto 2">
            <a:extLst>
              <a:ext uri="{FF2B5EF4-FFF2-40B4-BE49-F238E27FC236}">
                <a16:creationId xmlns:a16="http://schemas.microsoft.com/office/drawing/2014/main" id="{77798B46-C140-3F5C-2A6D-8DFEEB39C20A}"/>
              </a:ext>
            </a:extLst>
          </p:cNvPr>
          <p:cNvSpPr txBox="1"/>
          <p:nvPr/>
        </p:nvSpPr>
        <p:spPr>
          <a:xfrm>
            <a:off x="437322" y="1213138"/>
            <a:ext cx="11476382" cy="5431743"/>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s-SV" sz="2600" dirty="0"/>
              <a:t>GENERALIDADES DEL LAVADO DE DINERO Y ACTIVOS.</a:t>
            </a:r>
          </a:p>
          <a:p>
            <a:pPr marL="285750" indent="-285750">
              <a:lnSpc>
                <a:spcPct val="150000"/>
              </a:lnSpc>
              <a:buFont typeface="Wingdings" panose="05000000000000000000" pitchFamily="2" charset="2"/>
              <a:buChar char="ü"/>
            </a:pPr>
            <a:r>
              <a:rPr lang="es-SV" sz="2600" dirty="0"/>
              <a:t>TIPOLOGÍAS DEL LAVADO DE DINERO Y DE ACTIVOS.</a:t>
            </a:r>
          </a:p>
          <a:p>
            <a:pPr marL="285750" indent="-285750">
              <a:lnSpc>
                <a:spcPct val="150000"/>
              </a:lnSpc>
              <a:buFont typeface="Wingdings" panose="05000000000000000000" pitchFamily="2" charset="2"/>
              <a:buChar char="ü"/>
            </a:pPr>
            <a:r>
              <a:rPr lang="es-SV" sz="2600" dirty="0"/>
              <a:t>ANTECEDENTES SOBRE LA LEY CONTRA EL LAVADO DE DINERO Y DE ACTIVOS (DECRETO 498).</a:t>
            </a:r>
          </a:p>
          <a:p>
            <a:pPr marL="285750" indent="-285750">
              <a:lnSpc>
                <a:spcPct val="150000"/>
              </a:lnSpc>
              <a:buFont typeface="Wingdings" panose="05000000000000000000" pitchFamily="2" charset="2"/>
              <a:buChar char="ü"/>
            </a:pPr>
            <a:r>
              <a:rPr lang="es-SV" sz="2600" dirty="0"/>
              <a:t>ANTECEDENTES Y GENERALIDADES SOBRE EL INSTRUCTIVO DE LA UNIDAD DE INVESTIGACIÓN FINANCIERA PARA LA PREVENCIÓN DEL LAVADO DE DINERO Y DE ACTIVOS.</a:t>
            </a:r>
          </a:p>
          <a:p>
            <a:pPr marL="285750" indent="-285750">
              <a:lnSpc>
                <a:spcPct val="150000"/>
              </a:lnSpc>
              <a:buFont typeface="Wingdings" panose="05000000000000000000" pitchFamily="2" charset="2"/>
              <a:buChar char="ü"/>
            </a:pPr>
            <a:r>
              <a:rPr lang="es-SV" sz="2600" dirty="0"/>
              <a:t>NUEVA REFORMA AL INSTRUCTIVO DE LA UIF ACUERDO N° 476 - FECHA 05 DE SEPTIEMBRE DE 2023.</a:t>
            </a:r>
          </a:p>
        </p:txBody>
      </p:sp>
    </p:spTree>
    <p:extLst>
      <p:ext uri="{BB962C8B-B14F-4D97-AF65-F5344CB8AC3E}">
        <p14:creationId xmlns:p14="http://schemas.microsoft.com/office/powerpoint/2010/main" val="3095628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A9F12C-FB23-A266-37EE-D719E5620596}"/>
              </a:ext>
            </a:extLst>
          </p:cNvPr>
          <p:cNvPicPr>
            <a:picLocks noChangeAspect="1"/>
          </p:cNvPicPr>
          <p:nvPr/>
        </p:nvPicPr>
        <p:blipFill>
          <a:blip r:embed="rId2"/>
          <a:stretch>
            <a:fillRect/>
          </a:stretch>
        </p:blipFill>
        <p:spPr>
          <a:xfrm>
            <a:off x="1039574" y="440824"/>
            <a:ext cx="10112852" cy="5976352"/>
          </a:xfrm>
          <a:prstGeom prst="rect">
            <a:avLst/>
          </a:prstGeom>
        </p:spPr>
      </p:pic>
    </p:spTree>
    <p:extLst>
      <p:ext uri="{BB962C8B-B14F-4D97-AF65-F5344CB8AC3E}">
        <p14:creationId xmlns:p14="http://schemas.microsoft.com/office/powerpoint/2010/main" val="3067008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3FA45B-559D-94E8-940C-584144BC49D0}"/>
              </a:ext>
            </a:extLst>
          </p:cNvPr>
          <p:cNvPicPr>
            <a:picLocks noChangeAspect="1"/>
          </p:cNvPicPr>
          <p:nvPr/>
        </p:nvPicPr>
        <p:blipFill>
          <a:blip r:embed="rId2"/>
          <a:stretch>
            <a:fillRect/>
          </a:stretch>
        </p:blipFill>
        <p:spPr>
          <a:xfrm>
            <a:off x="1984513" y="194439"/>
            <a:ext cx="8222974" cy="6469122"/>
          </a:xfrm>
          <a:prstGeom prst="rect">
            <a:avLst/>
          </a:prstGeom>
        </p:spPr>
      </p:pic>
    </p:spTree>
    <p:extLst>
      <p:ext uri="{BB962C8B-B14F-4D97-AF65-F5344CB8AC3E}">
        <p14:creationId xmlns:p14="http://schemas.microsoft.com/office/powerpoint/2010/main" val="708193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724DF3-0E61-043D-8B4F-8A69D7DA0539}"/>
              </a:ext>
            </a:extLst>
          </p:cNvPr>
          <p:cNvPicPr>
            <a:picLocks noChangeAspect="1"/>
          </p:cNvPicPr>
          <p:nvPr/>
        </p:nvPicPr>
        <p:blipFill>
          <a:blip r:embed="rId2"/>
          <a:stretch>
            <a:fillRect/>
          </a:stretch>
        </p:blipFill>
        <p:spPr>
          <a:xfrm>
            <a:off x="1545625" y="197789"/>
            <a:ext cx="9100749" cy="6462422"/>
          </a:xfrm>
          <a:prstGeom prst="rect">
            <a:avLst/>
          </a:prstGeom>
        </p:spPr>
      </p:pic>
    </p:spTree>
    <p:extLst>
      <p:ext uri="{BB962C8B-B14F-4D97-AF65-F5344CB8AC3E}">
        <p14:creationId xmlns:p14="http://schemas.microsoft.com/office/powerpoint/2010/main" val="3691395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96A8646-495C-674A-D118-6FC9A451A5B4}"/>
              </a:ext>
            </a:extLst>
          </p:cNvPr>
          <p:cNvPicPr>
            <a:picLocks noChangeAspect="1"/>
          </p:cNvPicPr>
          <p:nvPr/>
        </p:nvPicPr>
        <p:blipFill>
          <a:blip r:embed="rId2"/>
          <a:stretch>
            <a:fillRect/>
          </a:stretch>
        </p:blipFill>
        <p:spPr>
          <a:xfrm>
            <a:off x="516176" y="1745974"/>
            <a:ext cx="11159648" cy="3366051"/>
          </a:xfrm>
          <a:prstGeom prst="rect">
            <a:avLst/>
          </a:prstGeom>
        </p:spPr>
      </p:pic>
    </p:spTree>
    <p:extLst>
      <p:ext uri="{BB962C8B-B14F-4D97-AF65-F5344CB8AC3E}">
        <p14:creationId xmlns:p14="http://schemas.microsoft.com/office/powerpoint/2010/main" val="2981678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F36B30C-ADB4-60A2-2E08-83E4730617D2}"/>
              </a:ext>
            </a:extLst>
          </p:cNvPr>
          <p:cNvPicPr>
            <a:picLocks noChangeAspect="1"/>
          </p:cNvPicPr>
          <p:nvPr/>
        </p:nvPicPr>
        <p:blipFill>
          <a:blip r:embed="rId2"/>
          <a:stretch>
            <a:fillRect/>
          </a:stretch>
        </p:blipFill>
        <p:spPr>
          <a:xfrm>
            <a:off x="441284" y="1209260"/>
            <a:ext cx="11309432" cy="4439479"/>
          </a:xfrm>
          <a:prstGeom prst="rect">
            <a:avLst/>
          </a:prstGeom>
        </p:spPr>
      </p:pic>
    </p:spTree>
    <p:extLst>
      <p:ext uri="{BB962C8B-B14F-4D97-AF65-F5344CB8AC3E}">
        <p14:creationId xmlns:p14="http://schemas.microsoft.com/office/powerpoint/2010/main" val="3654481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4632725-39A8-D8D6-AA79-31E724C60B87}"/>
              </a:ext>
            </a:extLst>
          </p:cNvPr>
          <p:cNvPicPr>
            <a:picLocks noChangeAspect="1"/>
          </p:cNvPicPr>
          <p:nvPr/>
        </p:nvPicPr>
        <p:blipFill>
          <a:blip r:embed="rId2"/>
          <a:stretch>
            <a:fillRect/>
          </a:stretch>
        </p:blipFill>
        <p:spPr>
          <a:xfrm>
            <a:off x="886595" y="296269"/>
            <a:ext cx="10418809" cy="6265462"/>
          </a:xfrm>
          <a:prstGeom prst="rect">
            <a:avLst/>
          </a:prstGeom>
        </p:spPr>
      </p:pic>
    </p:spTree>
    <p:extLst>
      <p:ext uri="{BB962C8B-B14F-4D97-AF65-F5344CB8AC3E}">
        <p14:creationId xmlns:p14="http://schemas.microsoft.com/office/powerpoint/2010/main" val="2543186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CFE8DA-FCB1-5F89-6083-9769AAF23346}"/>
              </a:ext>
            </a:extLst>
          </p:cNvPr>
          <p:cNvPicPr>
            <a:picLocks noChangeAspect="1"/>
          </p:cNvPicPr>
          <p:nvPr/>
        </p:nvPicPr>
        <p:blipFill>
          <a:blip r:embed="rId2"/>
          <a:stretch>
            <a:fillRect/>
          </a:stretch>
        </p:blipFill>
        <p:spPr>
          <a:xfrm>
            <a:off x="686797" y="367748"/>
            <a:ext cx="10818405" cy="6122504"/>
          </a:xfrm>
          <a:prstGeom prst="rect">
            <a:avLst/>
          </a:prstGeom>
        </p:spPr>
      </p:pic>
    </p:spTree>
    <p:extLst>
      <p:ext uri="{BB962C8B-B14F-4D97-AF65-F5344CB8AC3E}">
        <p14:creationId xmlns:p14="http://schemas.microsoft.com/office/powerpoint/2010/main" val="1451525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4CD245-3D5E-4407-DE23-9D5FC44F0AA6}"/>
              </a:ext>
            </a:extLst>
          </p:cNvPr>
          <p:cNvPicPr>
            <a:picLocks noChangeAspect="1"/>
          </p:cNvPicPr>
          <p:nvPr/>
        </p:nvPicPr>
        <p:blipFill>
          <a:blip r:embed="rId2"/>
          <a:stretch>
            <a:fillRect/>
          </a:stretch>
        </p:blipFill>
        <p:spPr>
          <a:xfrm>
            <a:off x="1198067" y="241668"/>
            <a:ext cx="9795865" cy="6374663"/>
          </a:xfrm>
          <a:prstGeom prst="rect">
            <a:avLst/>
          </a:prstGeom>
        </p:spPr>
      </p:pic>
    </p:spTree>
    <p:extLst>
      <p:ext uri="{BB962C8B-B14F-4D97-AF65-F5344CB8AC3E}">
        <p14:creationId xmlns:p14="http://schemas.microsoft.com/office/powerpoint/2010/main" val="1688920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27F54B-CCEB-2A62-3B7A-15E96FB18C01}"/>
              </a:ext>
            </a:extLst>
          </p:cNvPr>
          <p:cNvPicPr>
            <a:picLocks noChangeAspect="1"/>
          </p:cNvPicPr>
          <p:nvPr/>
        </p:nvPicPr>
        <p:blipFill>
          <a:blip r:embed="rId2"/>
          <a:stretch>
            <a:fillRect/>
          </a:stretch>
        </p:blipFill>
        <p:spPr>
          <a:xfrm>
            <a:off x="619977" y="758687"/>
            <a:ext cx="10952045" cy="5340626"/>
          </a:xfrm>
          <a:prstGeom prst="rect">
            <a:avLst/>
          </a:prstGeom>
        </p:spPr>
      </p:pic>
    </p:spTree>
    <p:extLst>
      <p:ext uri="{BB962C8B-B14F-4D97-AF65-F5344CB8AC3E}">
        <p14:creationId xmlns:p14="http://schemas.microsoft.com/office/powerpoint/2010/main" val="1636657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65CB23-EC4A-1E38-FDFC-A3ACC6AD3849}"/>
              </a:ext>
            </a:extLst>
          </p:cNvPr>
          <p:cNvPicPr>
            <a:picLocks noChangeAspect="1"/>
          </p:cNvPicPr>
          <p:nvPr/>
        </p:nvPicPr>
        <p:blipFill>
          <a:blip r:embed="rId2"/>
          <a:stretch>
            <a:fillRect/>
          </a:stretch>
        </p:blipFill>
        <p:spPr>
          <a:xfrm>
            <a:off x="378315" y="1288774"/>
            <a:ext cx="11435369" cy="4280452"/>
          </a:xfrm>
          <a:prstGeom prst="rect">
            <a:avLst/>
          </a:prstGeom>
        </p:spPr>
      </p:pic>
    </p:spTree>
    <p:extLst>
      <p:ext uri="{BB962C8B-B14F-4D97-AF65-F5344CB8AC3E}">
        <p14:creationId xmlns:p14="http://schemas.microsoft.com/office/powerpoint/2010/main" val="354288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B78ED7C-DC57-E622-81F4-BAFBAA328B22}"/>
              </a:ext>
            </a:extLst>
          </p:cNvPr>
          <p:cNvSpPr txBox="1">
            <a:spLocks/>
          </p:cNvSpPr>
          <p:nvPr/>
        </p:nvSpPr>
        <p:spPr>
          <a:xfrm>
            <a:off x="1219154" y="2090530"/>
            <a:ext cx="9753691" cy="2676939"/>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b="1" dirty="0"/>
              <a:t>GENERALIDADES DEL LAVADO DE DINERO Y ACTIVOS</a:t>
            </a:r>
            <a:endParaRPr lang="en-US" sz="5800" b="1" dirty="0">
              <a:solidFill>
                <a:srgbClr val="000000"/>
              </a:solidFill>
            </a:endParaRPr>
          </a:p>
        </p:txBody>
      </p:sp>
    </p:spTree>
    <p:extLst>
      <p:ext uri="{BB962C8B-B14F-4D97-AF65-F5344CB8AC3E}">
        <p14:creationId xmlns:p14="http://schemas.microsoft.com/office/powerpoint/2010/main" val="2055582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CB395-4604-AFCE-14AE-2BAD8E5839ED}"/>
              </a:ext>
            </a:extLst>
          </p:cNvPr>
          <p:cNvSpPr txBox="1">
            <a:spLocks/>
          </p:cNvSpPr>
          <p:nvPr/>
        </p:nvSpPr>
        <p:spPr>
          <a:xfrm>
            <a:off x="1219154" y="1775792"/>
            <a:ext cx="9753691" cy="3101008"/>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b="1" dirty="0"/>
              <a:t>ANTECEDENTES SOBRE LA LEY CONTRA EL LAVADO DE DINERO Y DE ACTIVOS (DECRETO 498)</a:t>
            </a:r>
            <a:endParaRPr lang="en-US" sz="5800" b="1" dirty="0">
              <a:solidFill>
                <a:srgbClr val="000000"/>
              </a:solidFill>
            </a:endParaRPr>
          </a:p>
        </p:txBody>
      </p:sp>
    </p:spTree>
    <p:extLst>
      <p:ext uri="{BB962C8B-B14F-4D97-AF65-F5344CB8AC3E}">
        <p14:creationId xmlns:p14="http://schemas.microsoft.com/office/powerpoint/2010/main" val="544315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DDEB85F-A2D9-3016-A559-6D2811795322}"/>
              </a:ext>
            </a:extLst>
          </p:cNvPr>
          <p:cNvPicPr>
            <a:picLocks noChangeAspect="1"/>
          </p:cNvPicPr>
          <p:nvPr/>
        </p:nvPicPr>
        <p:blipFill>
          <a:blip r:embed="rId2"/>
          <a:stretch>
            <a:fillRect/>
          </a:stretch>
        </p:blipFill>
        <p:spPr>
          <a:xfrm>
            <a:off x="1358189" y="408562"/>
            <a:ext cx="9475622" cy="6040876"/>
          </a:xfrm>
          <a:prstGeom prst="rect">
            <a:avLst/>
          </a:prstGeom>
        </p:spPr>
      </p:pic>
    </p:spTree>
    <p:extLst>
      <p:ext uri="{BB962C8B-B14F-4D97-AF65-F5344CB8AC3E}">
        <p14:creationId xmlns:p14="http://schemas.microsoft.com/office/powerpoint/2010/main" val="4133574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93D2EA-6B40-E990-55DD-5CC615A0D4CD}"/>
              </a:ext>
            </a:extLst>
          </p:cNvPr>
          <p:cNvPicPr>
            <a:picLocks noChangeAspect="1"/>
          </p:cNvPicPr>
          <p:nvPr/>
        </p:nvPicPr>
        <p:blipFill>
          <a:blip r:embed="rId2"/>
          <a:stretch>
            <a:fillRect/>
          </a:stretch>
        </p:blipFill>
        <p:spPr>
          <a:xfrm>
            <a:off x="917602" y="579782"/>
            <a:ext cx="10356796" cy="5698435"/>
          </a:xfrm>
          <a:prstGeom prst="rect">
            <a:avLst/>
          </a:prstGeom>
        </p:spPr>
      </p:pic>
    </p:spTree>
    <p:extLst>
      <p:ext uri="{BB962C8B-B14F-4D97-AF65-F5344CB8AC3E}">
        <p14:creationId xmlns:p14="http://schemas.microsoft.com/office/powerpoint/2010/main" val="4251285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5A86EB4-A1E7-8A66-23C7-28778D91FFFD}"/>
              </a:ext>
            </a:extLst>
          </p:cNvPr>
          <p:cNvPicPr>
            <a:picLocks noChangeAspect="1"/>
          </p:cNvPicPr>
          <p:nvPr/>
        </p:nvPicPr>
        <p:blipFill>
          <a:blip r:embed="rId2"/>
          <a:stretch>
            <a:fillRect/>
          </a:stretch>
        </p:blipFill>
        <p:spPr>
          <a:xfrm>
            <a:off x="287033" y="1931504"/>
            <a:ext cx="11617933" cy="2994991"/>
          </a:xfrm>
          <a:prstGeom prst="rect">
            <a:avLst/>
          </a:prstGeom>
        </p:spPr>
      </p:pic>
    </p:spTree>
    <p:extLst>
      <p:ext uri="{BB962C8B-B14F-4D97-AF65-F5344CB8AC3E}">
        <p14:creationId xmlns:p14="http://schemas.microsoft.com/office/powerpoint/2010/main" val="3784127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FFFF769-C573-66CC-4E63-1552C8D9D7DA}"/>
              </a:ext>
            </a:extLst>
          </p:cNvPr>
          <p:cNvSpPr txBox="1"/>
          <p:nvPr/>
        </p:nvSpPr>
        <p:spPr>
          <a:xfrm>
            <a:off x="2279811" y="830917"/>
            <a:ext cx="6330461" cy="5196166"/>
          </a:xfrm>
          <a:prstGeom prst="rect">
            <a:avLst/>
          </a:prstGeom>
          <a:noFill/>
        </p:spPr>
        <p:txBody>
          <a:bodyPr wrap="square" rtlCol="0">
            <a:spAutoFit/>
          </a:bodyPr>
          <a:lstStyle/>
          <a:p>
            <a:pPr>
              <a:lnSpc>
                <a:spcPct val="150000"/>
              </a:lnSpc>
            </a:pPr>
            <a:r>
              <a:rPr lang="es-SV" sz="2800" u="sng" dirty="0"/>
              <a:t>EJEMPLOS DE ENTES REGULADORES</a:t>
            </a:r>
            <a:r>
              <a:rPr lang="es-SV" sz="2800" dirty="0"/>
              <a:t>:</a:t>
            </a:r>
          </a:p>
          <a:p>
            <a:pPr marL="285750" indent="-285750">
              <a:lnSpc>
                <a:spcPct val="150000"/>
              </a:lnSpc>
              <a:buFont typeface="Wingdings" panose="05000000000000000000" pitchFamily="2" charset="2"/>
              <a:buChar char="ü"/>
            </a:pPr>
            <a:r>
              <a:rPr lang="es-SV" sz="2800" dirty="0"/>
              <a:t>SUPERINTENDENCIA DEL SISTEMA FINANCIERO (BANCOS).</a:t>
            </a:r>
          </a:p>
          <a:p>
            <a:pPr marL="285750" indent="-285750">
              <a:lnSpc>
                <a:spcPct val="150000"/>
              </a:lnSpc>
              <a:buFont typeface="Wingdings" panose="05000000000000000000" pitchFamily="2" charset="2"/>
              <a:buChar char="ü"/>
            </a:pPr>
            <a:r>
              <a:rPr lang="es-SV" sz="2800" dirty="0"/>
              <a:t>SUPERINTENDENCIA DE OBLIGACIONES MERCANTILES (EMPRESAS).</a:t>
            </a:r>
          </a:p>
          <a:p>
            <a:pPr marL="285750" indent="-285750">
              <a:lnSpc>
                <a:spcPct val="150000"/>
              </a:lnSpc>
              <a:buFont typeface="Wingdings" panose="05000000000000000000" pitchFamily="2" charset="2"/>
              <a:buChar char="ü"/>
            </a:pPr>
            <a:r>
              <a:rPr lang="es-SV" sz="2800" dirty="0"/>
              <a:t>SUPERINTENDENCIA DE COMPETENCIA (LIBRE COMPETENCIA)</a:t>
            </a:r>
          </a:p>
          <a:p>
            <a:pPr marL="285750" indent="-285750">
              <a:lnSpc>
                <a:spcPct val="150000"/>
              </a:lnSpc>
              <a:buFont typeface="Wingdings" panose="05000000000000000000" pitchFamily="2" charset="2"/>
              <a:buChar char="ü"/>
            </a:pPr>
            <a:r>
              <a:rPr lang="es-SV" sz="2800" dirty="0"/>
              <a:t>MINISTERIO DE GOBERNACIÓN (ONG´S).</a:t>
            </a:r>
          </a:p>
        </p:txBody>
      </p:sp>
    </p:spTree>
    <p:extLst>
      <p:ext uri="{BB962C8B-B14F-4D97-AF65-F5344CB8AC3E}">
        <p14:creationId xmlns:p14="http://schemas.microsoft.com/office/powerpoint/2010/main" val="3502240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C67525-F3D6-0839-2B0F-40AA59921B50}"/>
              </a:ext>
            </a:extLst>
          </p:cNvPr>
          <p:cNvPicPr>
            <a:picLocks noChangeAspect="1"/>
          </p:cNvPicPr>
          <p:nvPr/>
        </p:nvPicPr>
        <p:blipFill>
          <a:blip r:embed="rId2"/>
          <a:stretch>
            <a:fillRect/>
          </a:stretch>
        </p:blipFill>
        <p:spPr>
          <a:xfrm>
            <a:off x="449736" y="1795187"/>
            <a:ext cx="11292528" cy="3267625"/>
          </a:xfrm>
          <a:prstGeom prst="rect">
            <a:avLst/>
          </a:prstGeom>
        </p:spPr>
      </p:pic>
    </p:spTree>
    <p:extLst>
      <p:ext uri="{BB962C8B-B14F-4D97-AF65-F5344CB8AC3E}">
        <p14:creationId xmlns:p14="http://schemas.microsoft.com/office/powerpoint/2010/main" val="3078611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451768-5999-464D-FE2F-917C003D640C}"/>
              </a:ext>
            </a:extLst>
          </p:cNvPr>
          <p:cNvPicPr>
            <a:picLocks noChangeAspect="1"/>
          </p:cNvPicPr>
          <p:nvPr/>
        </p:nvPicPr>
        <p:blipFill>
          <a:blip r:embed="rId2"/>
          <a:stretch>
            <a:fillRect/>
          </a:stretch>
        </p:blipFill>
        <p:spPr>
          <a:xfrm>
            <a:off x="2504875" y="207748"/>
            <a:ext cx="7182249" cy="6442504"/>
          </a:xfrm>
          <a:prstGeom prst="rect">
            <a:avLst/>
          </a:prstGeom>
        </p:spPr>
      </p:pic>
      <p:sp>
        <p:nvSpPr>
          <p:cNvPr id="4" name="Elipse 3">
            <a:extLst>
              <a:ext uri="{FF2B5EF4-FFF2-40B4-BE49-F238E27FC236}">
                <a16:creationId xmlns:a16="http://schemas.microsoft.com/office/drawing/2014/main" id="{DD48F483-3078-6E1D-0F14-BE0C7B7696E1}"/>
              </a:ext>
            </a:extLst>
          </p:cNvPr>
          <p:cNvSpPr/>
          <p:nvPr/>
        </p:nvSpPr>
        <p:spPr>
          <a:xfrm>
            <a:off x="2796209" y="5552661"/>
            <a:ext cx="3034748" cy="344556"/>
          </a:xfrm>
          <a:prstGeom prst="ellipse">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a:extLst>
              <a:ext uri="{FF2B5EF4-FFF2-40B4-BE49-F238E27FC236}">
                <a16:creationId xmlns:a16="http://schemas.microsoft.com/office/drawing/2014/main" id="{91AAA848-75FC-A37B-B2C9-04CF301EAAA2}"/>
              </a:ext>
            </a:extLst>
          </p:cNvPr>
          <p:cNvSpPr/>
          <p:nvPr/>
        </p:nvSpPr>
        <p:spPr>
          <a:xfrm>
            <a:off x="2948609" y="2153479"/>
            <a:ext cx="3034748" cy="344556"/>
          </a:xfrm>
          <a:prstGeom prst="ellipse">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64243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8A22C4A-6985-3332-8707-1EF1CEC37DF1}"/>
              </a:ext>
            </a:extLst>
          </p:cNvPr>
          <p:cNvSpPr txBox="1">
            <a:spLocks/>
          </p:cNvSpPr>
          <p:nvPr/>
        </p:nvSpPr>
        <p:spPr>
          <a:xfrm>
            <a:off x="795130" y="938585"/>
            <a:ext cx="10455966" cy="76862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b="1" u="sng" dirty="0"/>
              <a:t>¿QUE ES ADMINISTRACIÓN FRAUDULENTA?</a:t>
            </a:r>
            <a:endParaRPr lang="en-US" b="1" dirty="0">
              <a:solidFill>
                <a:srgbClr val="000000"/>
              </a:solidFill>
            </a:endParaRPr>
          </a:p>
        </p:txBody>
      </p:sp>
      <p:sp>
        <p:nvSpPr>
          <p:cNvPr id="5" name="CuadroTexto 4">
            <a:extLst>
              <a:ext uri="{FF2B5EF4-FFF2-40B4-BE49-F238E27FC236}">
                <a16:creationId xmlns:a16="http://schemas.microsoft.com/office/drawing/2014/main" id="{3247D840-633C-75D4-ACCF-E7A6B5E60F6F}"/>
              </a:ext>
            </a:extLst>
          </p:cNvPr>
          <p:cNvSpPr txBox="1"/>
          <p:nvPr/>
        </p:nvSpPr>
        <p:spPr>
          <a:xfrm>
            <a:off x="795130" y="1867231"/>
            <a:ext cx="10504314" cy="464871"/>
          </a:xfrm>
          <a:prstGeom prst="rect">
            <a:avLst/>
          </a:prstGeom>
          <a:noFill/>
        </p:spPr>
        <p:txBody>
          <a:bodyPr wrap="square" rtlCol="0">
            <a:spAutoFit/>
          </a:bodyPr>
          <a:lstStyle/>
          <a:p>
            <a:pPr algn="just">
              <a:lnSpc>
                <a:spcPct val="150000"/>
              </a:lnSpc>
            </a:pPr>
            <a:endParaRPr lang="es-SV" dirty="0"/>
          </a:p>
        </p:txBody>
      </p:sp>
      <p:sp>
        <p:nvSpPr>
          <p:cNvPr id="2" name="CuadroTexto 1">
            <a:extLst>
              <a:ext uri="{FF2B5EF4-FFF2-40B4-BE49-F238E27FC236}">
                <a16:creationId xmlns:a16="http://schemas.microsoft.com/office/drawing/2014/main" id="{8A480CEB-F3DB-E263-61CF-913A7A34F94A}"/>
              </a:ext>
            </a:extLst>
          </p:cNvPr>
          <p:cNvSpPr txBox="1"/>
          <p:nvPr/>
        </p:nvSpPr>
        <p:spPr>
          <a:xfrm>
            <a:off x="795130" y="1867231"/>
            <a:ext cx="10504314" cy="3788858"/>
          </a:xfrm>
          <a:prstGeom prst="rect">
            <a:avLst/>
          </a:prstGeom>
          <a:noFill/>
        </p:spPr>
        <p:txBody>
          <a:bodyPr wrap="square" rtlCol="0">
            <a:spAutoFit/>
          </a:bodyPr>
          <a:lstStyle/>
          <a:p>
            <a:pPr algn="just">
              <a:lnSpc>
                <a:spcPct val="150000"/>
              </a:lnSpc>
            </a:pPr>
            <a:r>
              <a:rPr lang="es-SV" dirty="0"/>
              <a:t>LA PERSONA QUE COMETE ADMINISTRACION FRAUDULENTA ES AQUELLA QUE TIENE EL CARGO DE MANEJAR UN PATRIMONIO AJENO.  LA ADMINISTRACION FRAUDULENTA, COMO TAL; ESTA EN EL AMBITO DEL DOLO, DE LA INTENCION DE CAUSAR UN PERJUICIO O DAÑO HACIA UNA PERSONA. </a:t>
            </a:r>
          </a:p>
          <a:p>
            <a:pPr algn="just">
              <a:lnSpc>
                <a:spcPct val="150000"/>
              </a:lnSpc>
            </a:pPr>
            <a:endParaRPr lang="es-SV" dirty="0"/>
          </a:p>
          <a:p>
            <a:pPr algn="just">
              <a:lnSpc>
                <a:spcPct val="150000"/>
              </a:lnSpc>
            </a:pPr>
            <a:r>
              <a:rPr lang="es-SV" dirty="0"/>
              <a:t>SE ENCUENTRA REGULADO EN EL ARTÍCULO 218 DEL CÓDIGO PENAL: «EL QUE TENIENDO A SU CARGO EL MANEJO, LA ADMINISTRACIÓN O EL CUIDADO DE BIENES AJENOS, PERJUDICARE A SU TITULAR ALTERANDO EN SUS CUENTAS LOS PRECIOS O CONDICIONES DE LOS CONTRATOS, SUPONIENDO OPERACIONES O GASTOS, AUMENTANDO LOS QUE HUBIERE HECHO, OCULTANDO O RETENIENDO VALORES O EMPLEÁNDOLOS INDEBIDAMENTE.</a:t>
            </a:r>
          </a:p>
        </p:txBody>
      </p:sp>
    </p:spTree>
    <p:extLst>
      <p:ext uri="{BB962C8B-B14F-4D97-AF65-F5344CB8AC3E}">
        <p14:creationId xmlns:p14="http://schemas.microsoft.com/office/powerpoint/2010/main" val="874631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8A22C4A-6985-3332-8707-1EF1CEC37DF1}"/>
              </a:ext>
            </a:extLst>
          </p:cNvPr>
          <p:cNvSpPr txBox="1">
            <a:spLocks/>
          </p:cNvSpPr>
          <p:nvPr/>
        </p:nvSpPr>
        <p:spPr>
          <a:xfrm>
            <a:off x="795130" y="938585"/>
            <a:ext cx="10455966" cy="76862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b="1" u="sng" dirty="0"/>
              <a:t>¿QUE ES LA EVACION DE IMPUESTOS?</a:t>
            </a:r>
            <a:endParaRPr lang="en-US" b="1" dirty="0">
              <a:solidFill>
                <a:srgbClr val="000000"/>
              </a:solidFill>
            </a:endParaRPr>
          </a:p>
        </p:txBody>
      </p:sp>
      <p:sp>
        <p:nvSpPr>
          <p:cNvPr id="5" name="CuadroTexto 4">
            <a:extLst>
              <a:ext uri="{FF2B5EF4-FFF2-40B4-BE49-F238E27FC236}">
                <a16:creationId xmlns:a16="http://schemas.microsoft.com/office/drawing/2014/main" id="{3247D840-633C-75D4-ACCF-E7A6B5E60F6F}"/>
              </a:ext>
            </a:extLst>
          </p:cNvPr>
          <p:cNvSpPr txBox="1"/>
          <p:nvPr/>
        </p:nvSpPr>
        <p:spPr>
          <a:xfrm>
            <a:off x="795130" y="1867231"/>
            <a:ext cx="10504314" cy="464871"/>
          </a:xfrm>
          <a:prstGeom prst="rect">
            <a:avLst/>
          </a:prstGeom>
          <a:noFill/>
        </p:spPr>
        <p:txBody>
          <a:bodyPr wrap="square" rtlCol="0">
            <a:spAutoFit/>
          </a:bodyPr>
          <a:lstStyle/>
          <a:p>
            <a:pPr algn="just">
              <a:lnSpc>
                <a:spcPct val="150000"/>
              </a:lnSpc>
            </a:pPr>
            <a:endParaRPr lang="es-SV" dirty="0"/>
          </a:p>
        </p:txBody>
      </p:sp>
      <p:sp>
        <p:nvSpPr>
          <p:cNvPr id="2" name="CuadroTexto 1">
            <a:extLst>
              <a:ext uri="{FF2B5EF4-FFF2-40B4-BE49-F238E27FC236}">
                <a16:creationId xmlns:a16="http://schemas.microsoft.com/office/drawing/2014/main" id="{8A480CEB-F3DB-E263-61CF-913A7A34F94A}"/>
              </a:ext>
            </a:extLst>
          </p:cNvPr>
          <p:cNvSpPr txBox="1"/>
          <p:nvPr/>
        </p:nvSpPr>
        <p:spPr>
          <a:xfrm>
            <a:off x="795130" y="1867231"/>
            <a:ext cx="10504314" cy="1711366"/>
          </a:xfrm>
          <a:prstGeom prst="rect">
            <a:avLst/>
          </a:prstGeom>
          <a:noFill/>
        </p:spPr>
        <p:txBody>
          <a:bodyPr wrap="square" rtlCol="0">
            <a:spAutoFit/>
          </a:bodyPr>
          <a:lstStyle/>
          <a:p>
            <a:pPr algn="just">
              <a:lnSpc>
                <a:spcPct val="150000"/>
              </a:lnSpc>
            </a:pPr>
            <a:r>
              <a:rPr lang="es-SV" dirty="0"/>
              <a:t>LA EVASION DE IMPUESTOS ES UNA PRACTICA MUY DISTINTA A LA ELUSION DE IMPUESTOS DONDE POR MEDIOS LEGALES SE REALIZAN ACCIONES DIRIGIDAS A PAGAR MENOS IMPUESTOS.  EN EL CASO DE LA EVASION DE IMPUESTOS, ES UN DELITO DEFINIDO POR LOS EXPERTOS EN MATERIA TRIBUTARIA COMO UNA FIGURA JURIDICA QUE DE FORMA VOLUNTARIA NO PAGA O SE NIEGA A PAGAR EL IMPUESTO DETERMINADO.</a:t>
            </a:r>
          </a:p>
        </p:txBody>
      </p:sp>
    </p:spTree>
    <p:extLst>
      <p:ext uri="{BB962C8B-B14F-4D97-AF65-F5344CB8AC3E}">
        <p14:creationId xmlns:p14="http://schemas.microsoft.com/office/powerpoint/2010/main" val="66754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a:extLst>
              <a:ext uri="{FF2B5EF4-FFF2-40B4-BE49-F238E27FC236}">
                <a16:creationId xmlns:a16="http://schemas.microsoft.com/office/drawing/2014/main" id="{143FCC77-4016-6FFB-4EC8-7517119C1C68}"/>
              </a:ext>
            </a:extLst>
          </p:cNvPr>
          <p:cNvSpPr txBox="1">
            <a:spLocks/>
          </p:cNvSpPr>
          <p:nvPr/>
        </p:nvSpPr>
        <p:spPr>
          <a:xfrm>
            <a:off x="969064" y="694014"/>
            <a:ext cx="10253871" cy="118779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SV" b="1"/>
              <a:t>Obligatoriedad y responsabilidad a capacitarse en temas de prevención de lavado de dinero:</a:t>
            </a:r>
            <a:br>
              <a:rPr lang="es-SV" b="1"/>
            </a:br>
            <a:endParaRPr lang="es-MX" dirty="0"/>
          </a:p>
        </p:txBody>
      </p:sp>
      <p:pic>
        <p:nvPicPr>
          <p:cNvPr id="4" name="Imagen 3">
            <a:extLst>
              <a:ext uri="{FF2B5EF4-FFF2-40B4-BE49-F238E27FC236}">
                <a16:creationId xmlns:a16="http://schemas.microsoft.com/office/drawing/2014/main" id="{76283AA7-B2FF-5E57-F808-18E69EFF4F6B}"/>
              </a:ext>
            </a:extLst>
          </p:cNvPr>
          <p:cNvPicPr>
            <a:picLocks noChangeAspect="1"/>
          </p:cNvPicPr>
          <p:nvPr/>
        </p:nvPicPr>
        <p:blipFill>
          <a:blip r:embed="rId2"/>
          <a:stretch>
            <a:fillRect/>
          </a:stretch>
        </p:blipFill>
        <p:spPr>
          <a:xfrm>
            <a:off x="288964" y="2419368"/>
            <a:ext cx="11614071" cy="2019264"/>
          </a:xfrm>
          <a:prstGeom prst="rect">
            <a:avLst/>
          </a:prstGeom>
        </p:spPr>
      </p:pic>
    </p:spTree>
    <p:extLst>
      <p:ext uri="{BB962C8B-B14F-4D97-AF65-F5344CB8AC3E}">
        <p14:creationId xmlns:p14="http://schemas.microsoft.com/office/powerpoint/2010/main" val="737417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C9488D3-22A7-5D47-AC37-1779BEB419CE}"/>
              </a:ext>
            </a:extLst>
          </p:cNvPr>
          <p:cNvSpPr txBox="1">
            <a:spLocks/>
          </p:cNvSpPr>
          <p:nvPr/>
        </p:nvSpPr>
        <p:spPr>
          <a:xfrm>
            <a:off x="795130" y="694013"/>
            <a:ext cx="10455966" cy="1267309"/>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b="1" u="sng" dirty="0"/>
              <a:t>¿PORQUÉ ES IMPORTANTE CONOCER SOBRE LA PREVENCIÓN DEL LAVADO DE DINERO Y DE ACTIVOS?</a:t>
            </a:r>
            <a:endParaRPr lang="en-US" b="1" dirty="0">
              <a:solidFill>
                <a:srgbClr val="000000"/>
              </a:solidFill>
            </a:endParaRPr>
          </a:p>
        </p:txBody>
      </p:sp>
      <p:sp>
        <p:nvSpPr>
          <p:cNvPr id="3" name="CuadroTexto 2">
            <a:extLst>
              <a:ext uri="{FF2B5EF4-FFF2-40B4-BE49-F238E27FC236}">
                <a16:creationId xmlns:a16="http://schemas.microsoft.com/office/drawing/2014/main" id="{8C50581F-C36C-943B-B8D5-5FFD21A72E02}"/>
              </a:ext>
            </a:extLst>
          </p:cNvPr>
          <p:cNvSpPr txBox="1"/>
          <p:nvPr/>
        </p:nvSpPr>
        <p:spPr>
          <a:xfrm>
            <a:off x="746782" y="1961322"/>
            <a:ext cx="10504314" cy="4204356"/>
          </a:xfrm>
          <a:prstGeom prst="rect">
            <a:avLst/>
          </a:prstGeom>
          <a:noFill/>
        </p:spPr>
        <p:txBody>
          <a:bodyPr wrap="square" rtlCol="0">
            <a:spAutoFit/>
          </a:bodyPr>
          <a:lstStyle/>
          <a:p>
            <a:pPr algn="just">
              <a:lnSpc>
                <a:spcPct val="150000"/>
              </a:lnSpc>
            </a:pPr>
            <a:r>
              <a:rPr lang="es-SV" dirty="0"/>
              <a:t>EL RIESGO DE LAVADO DE DINERO Y DE ACTIVOS GENERALMENTE ES DERIVADO DE DELITOS COMPLEJOS Y BUSCA LOS MEDIOS PARA QUE LAS GANANCIAS ILEGALES GENERADAS POR EL CRIMEN ORGANIZADO SE INTRODUZCAN EN LA ECONOMIA REAL DE UN PAÍS Y ASI BORRAR EL RASTRO DE LOS CRIMENES REALIZADOS, CREANDO PARA ELLO REDES DE TRANSACCIONES EN LAS CUALES PUEDEN VERSE INVOLUCRADAS PERSONAS, ENTIDADES PRIVADAS E INCLUSIVE INSTITUCIONES PÚBLICAS.</a:t>
            </a:r>
          </a:p>
          <a:p>
            <a:pPr marL="285750" indent="-285750" algn="just">
              <a:lnSpc>
                <a:spcPct val="150000"/>
              </a:lnSpc>
              <a:buFont typeface="Wingdings" panose="05000000000000000000" pitchFamily="2" charset="2"/>
              <a:buChar char="ü"/>
            </a:pPr>
            <a:endParaRPr lang="es-SV" dirty="0"/>
          </a:p>
          <a:p>
            <a:pPr algn="just">
              <a:lnSpc>
                <a:spcPct val="150000"/>
              </a:lnSpc>
            </a:pPr>
            <a:r>
              <a:rPr lang="es-SV" dirty="0"/>
              <a:t>EXISTEN ESFUERZOS INTERNACIONALES PARA COMBATIR EL DELITO DE LAVADO DE DINERO Y ACTIVOS, ASI COMO EL FINANCIAMIENTO AL TERRORISMO Y EN LA ACTUALIDAD EL FINANCIAMIENTO A LA PROLIFERACIÓN DE ARMAS DE DESTRUCCION MASIVA, A TRAVÉS DE DIFERENTES MECANISMOS COMO TRATADOS Y ORGANISMOS QUE VELAN POR SU CUMPLIMIENTO. </a:t>
            </a:r>
          </a:p>
        </p:txBody>
      </p:sp>
    </p:spTree>
    <p:extLst>
      <p:ext uri="{BB962C8B-B14F-4D97-AF65-F5344CB8AC3E}">
        <p14:creationId xmlns:p14="http://schemas.microsoft.com/office/powerpoint/2010/main" val="1325654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85B775-0ABE-897D-3ADB-2707B8ACF52F}"/>
              </a:ext>
            </a:extLst>
          </p:cNvPr>
          <p:cNvPicPr>
            <a:picLocks noChangeAspect="1"/>
          </p:cNvPicPr>
          <p:nvPr/>
        </p:nvPicPr>
        <p:blipFill>
          <a:blip r:embed="rId2"/>
          <a:stretch>
            <a:fillRect/>
          </a:stretch>
        </p:blipFill>
        <p:spPr>
          <a:xfrm>
            <a:off x="225877" y="2092499"/>
            <a:ext cx="11740245" cy="2673002"/>
          </a:xfrm>
          <a:prstGeom prst="rect">
            <a:avLst/>
          </a:prstGeom>
        </p:spPr>
      </p:pic>
    </p:spTree>
    <p:extLst>
      <p:ext uri="{BB962C8B-B14F-4D97-AF65-F5344CB8AC3E}">
        <p14:creationId xmlns:p14="http://schemas.microsoft.com/office/powerpoint/2010/main" val="2117617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a:extLst>
              <a:ext uri="{FF2B5EF4-FFF2-40B4-BE49-F238E27FC236}">
                <a16:creationId xmlns:a16="http://schemas.microsoft.com/office/drawing/2014/main" id="{90B6DFAE-8381-48F3-9C75-392AFBF3C52C}"/>
              </a:ext>
            </a:extLst>
          </p:cNvPr>
          <p:cNvSpPr txBox="1">
            <a:spLocks/>
          </p:cNvSpPr>
          <p:nvPr/>
        </p:nvSpPr>
        <p:spPr>
          <a:xfrm>
            <a:off x="1142999" y="534987"/>
            <a:ext cx="9829801" cy="1823900"/>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a:t>Los detenidos en vías de investigación no pueden solicitar medidas sustitutivas a la detención:</a:t>
            </a:r>
            <a:endParaRPr lang="es-MX" dirty="0"/>
          </a:p>
        </p:txBody>
      </p:sp>
      <p:pic>
        <p:nvPicPr>
          <p:cNvPr id="3" name="Imagen 2">
            <a:extLst>
              <a:ext uri="{FF2B5EF4-FFF2-40B4-BE49-F238E27FC236}">
                <a16:creationId xmlns:a16="http://schemas.microsoft.com/office/drawing/2014/main" id="{EFB1CD83-18E3-64D2-A9BD-59CAA43A3458}"/>
              </a:ext>
            </a:extLst>
          </p:cNvPr>
          <p:cNvPicPr>
            <a:picLocks noChangeAspect="1"/>
          </p:cNvPicPr>
          <p:nvPr/>
        </p:nvPicPr>
        <p:blipFill>
          <a:blip r:embed="rId2"/>
          <a:stretch>
            <a:fillRect/>
          </a:stretch>
        </p:blipFill>
        <p:spPr>
          <a:xfrm>
            <a:off x="442740" y="2588651"/>
            <a:ext cx="11306519" cy="1680698"/>
          </a:xfrm>
          <a:prstGeom prst="rect">
            <a:avLst/>
          </a:prstGeom>
        </p:spPr>
      </p:pic>
    </p:spTree>
    <p:extLst>
      <p:ext uri="{BB962C8B-B14F-4D97-AF65-F5344CB8AC3E}">
        <p14:creationId xmlns:p14="http://schemas.microsoft.com/office/powerpoint/2010/main" val="3085544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CB395-4604-AFCE-14AE-2BAD8E5839ED}"/>
              </a:ext>
            </a:extLst>
          </p:cNvPr>
          <p:cNvSpPr txBox="1">
            <a:spLocks/>
          </p:cNvSpPr>
          <p:nvPr/>
        </p:nvSpPr>
        <p:spPr>
          <a:xfrm>
            <a:off x="775252" y="1474305"/>
            <a:ext cx="10641496" cy="3909390"/>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t>ANTECEDENTES Y GENERALIDADES SOBRE EL INSTRUCTIVO DE LA UNIDAD DE INVESTIGACION FINANCIERA (UIF) PARA LA PREVENCION DEL LAVADO DE DINERO Y DE ACTIVOS (ACUERDO N° 380)</a:t>
            </a:r>
            <a:endParaRPr lang="en-US" sz="4800" b="1" dirty="0">
              <a:solidFill>
                <a:srgbClr val="000000"/>
              </a:solidFill>
            </a:endParaRPr>
          </a:p>
        </p:txBody>
      </p:sp>
    </p:spTree>
    <p:extLst>
      <p:ext uri="{BB962C8B-B14F-4D97-AF65-F5344CB8AC3E}">
        <p14:creationId xmlns:p14="http://schemas.microsoft.com/office/powerpoint/2010/main" val="2315450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6AC3322-987A-AA0E-1A16-D1898C559873}"/>
              </a:ext>
            </a:extLst>
          </p:cNvPr>
          <p:cNvPicPr>
            <a:picLocks noChangeAspect="1"/>
          </p:cNvPicPr>
          <p:nvPr/>
        </p:nvPicPr>
        <p:blipFill>
          <a:blip r:embed="rId2"/>
          <a:stretch>
            <a:fillRect/>
          </a:stretch>
        </p:blipFill>
        <p:spPr>
          <a:xfrm>
            <a:off x="661707" y="1431530"/>
            <a:ext cx="10868586" cy="3994939"/>
          </a:xfrm>
          <a:prstGeom prst="rect">
            <a:avLst/>
          </a:prstGeom>
        </p:spPr>
      </p:pic>
    </p:spTree>
    <p:extLst>
      <p:ext uri="{BB962C8B-B14F-4D97-AF65-F5344CB8AC3E}">
        <p14:creationId xmlns:p14="http://schemas.microsoft.com/office/powerpoint/2010/main" val="1148040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B3B3BD0-BA85-80CC-FBA8-8D2269433767}"/>
              </a:ext>
            </a:extLst>
          </p:cNvPr>
          <p:cNvPicPr>
            <a:picLocks noChangeAspect="1"/>
          </p:cNvPicPr>
          <p:nvPr/>
        </p:nvPicPr>
        <p:blipFill>
          <a:blip r:embed="rId2"/>
          <a:stretch>
            <a:fillRect/>
          </a:stretch>
        </p:blipFill>
        <p:spPr>
          <a:xfrm>
            <a:off x="692746" y="1357424"/>
            <a:ext cx="10806507" cy="2750747"/>
          </a:xfrm>
          <a:prstGeom prst="rect">
            <a:avLst/>
          </a:prstGeom>
        </p:spPr>
      </p:pic>
      <p:pic>
        <p:nvPicPr>
          <p:cNvPr id="5" name="Imagen 4">
            <a:extLst>
              <a:ext uri="{FF2B5EF4-FFF2-40B4-BE49-F238E27FC236}">
                <a16:creationId xmlns:a16="http://schemas.microsoft.com/office/drawing/2014/main" id="{C4AEDB93-DDAF-0F3B-77A1-36B2FBBB06C5}"/>
              </a:ext>
            </a:extLst>
          </p:cNvPr>
          <p:cNvPicPr>
            <a:picLocks noChangeAspect="1"/>
          </p:cNvPicPr>
          <p:nvPr/>
        </p:nvPicPr>
        <p:blipFill>
          <a:blip r:embed="rId3"/>
          <a:stretch>
            <a:fillRect/>
          </a:stretch>
        </p:blipFill>
        <p:spPr>
          <a:xfrm>
            <a:off x="692746" y="4108171"/>
            <a:ext cx="10806506" cy="837260"/>
          </a:xfrm>
          <a:prstGeom prst="rect">
            <a:avLst/>
          </a:prstGeom>
        </p:spPr>
      </p:pic>
    </p:spTree>
    <p:extLst>
      <p:ext uri="{BB962C8B-B14F-4D97-AF65-F5344CB8AC3E}">
        <p14:creationId xmlns:p14="http://schemas.microsoft.com/office/powerpoint/2010/main" val="1392816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A3B40E4-1FBD-7B4E-6B15-AB971360DEEA}"/>
              </a:ext>
            </a:extLst>
          </p:cNvPr>
          <p:cNvPicPr>
            <a:picLocks noChangeAspect="1"/>
          </p:cNvPicPr>
          <p:nvPr/>
        </p:nvPicPr>
        <p:blipFill>
          <a:blip r:embed="rId2"/>
          <a:stretch>
            <a:fillRect/>
          </a:stretch>
        </p:blipFill>
        <p:spPr>
          <a:xfrm>
            <a:off x="1276920" y="771939"/>
            <a:ext cx="9638159" cy="5314122"/>
          </a:xfrm>
          <a:prstGeom prst="rect">
            <a:avLst/>
          </a:prstGeom>
        </p:spPr>
      </p:pic>
    </p:spTree>
    <p:extLst>
      <p:ext uri="{BB962C8B-B14F-4D97-AF65-F5344CB8AC3E}">
        <p14:creationId xmlns:p14="http://schemas.microsoft.com/office/powerpoint/2010/main" val="2284998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D48CDA-CFD7-6EB4-056D-3A1EDE6FE94D}"/>
              </a:ext>
            </a:extLst>
          </p:cNvPr>
          <p:cNvPicPr>
            <a:picLocks noChangeAspect="1"/>
          </p:cNvPicPr>
          <p:nvPr/>
        </p:nvPicPr>
        <p:blipFill>
          <a:blip r:embed="rId2"/>
          <a:stretch>
            <a:fillRect/>
          </a:stretch>
        </p:blipFill>
        <p:spPr>
          <a:xfrm>
            <a:off x="989885" y="2681521"/>
            <a:ext cx="10212225" cy="2581635"/>
          </a:xfrm>
          <a:prstGeom prst="rect">
            <a:avLst/>
          </a:prstGeom>
        </p:spPr>
      </p:pic>
      <p:sp>
        <p:nvSpPr>
          <p:cNvPr id="4" name="Title 2">
            <a:extLst>
              <a:ext uri="{FF2B5EF4-FFF2-40B4-BE49-F238E27FC236}">
                <a16:creationId xmlns:a16="http://schemas.microsoft.com/office/drawing/2014/main" id="{AC894513-F1A8-FEFB-EC53-60B3E3BF71D9}"/>
              </a:ext>
            </a:extLst>
          </p:cNvPr>
          <p:cNvSpPr txBox="1">
            <a:spLocks/>
          </p:cNvSpPr>
          <p:nvPr/>
        </p:nvSpPr>
        <p:spPr>
          <a:xfrm>
            <a:off x="775250" y="1023731"/>
            <a:ext cx="10641496" cy="1056860"/>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t>INGRESAR: WWW.UIF.GOB.SV</a:t>
            </a:r>
            <a:endParaRPr lang="en-US" sz="4800" b="1" dirty="0">
              <a:solidFill>
                <a:srgbClr val="000000"/>
              </a:solidFill>
            </a:endParaRPr>
          </a:p>
        </p:txBody>
      </p:sp>
    </p:spTree>
    <p:extLst>
      <p:ext uri="{BB962C8B-B14F-4D97-AF65-F5344CB8AC3E}">
        <p14:creationId xmlns:p14="http://schemas.microsoft.com/office/powerpoint/2010/main" val="3966516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019C2D-7449-9973-E47D-94F42D8CB59D}"/>
              </a:ext>
            </a:extLst>
          </p:cNvPr>
          <p:cNvPicPr>
            <a:picLocks noChangeAspect="1"/>
          </p:cNvPicPr>
          <p:nvPr/>
        </p:nvPicPr>
        <p:blipFill>
          <a:blip r:embed="rId2"/>
          <a:stretch>
            <a:fillRect/>
          </a:stretch>
        </p:blipFill>
        <p:spPr>
          <a:xfrm>
            <a:off x="2099828" y="168965"/>
            <a:ext cx="7992343" cy="6520069"/>
          </a:xfrm>
          <a:prstGeom prst="rect">
            <a:avLst/>
          </a:prstGeom>
        </p:spPr>
      </p:pic>
    </p:spTree>
    <p:extLst>
      <p:ext uri="{BB962C8B-B14F-4D97-AF65-F5344CB8AC3E}">
        <p14:creationId xmlns:p14="http://schemas.microsoft.com/office/powerpoint/2010/main" val="1438626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A8AACA3-2075-5C64-7232-8D7349E978ED}"/>
              </a:ext>
            </a:extLst>
          </p:cNvPr>
          <p:cNvPicPr>
            <a:picLocks noChangeAspect="1"/>
          </p:cNvPicPr>
          <p:nvPr/>
        </p:nvPicPr>
        <p:blipFill>
          <a:blip r:embed="rId2"/>
          <a:stretch>
            <a:fillRect/>
          </a:stretch>
        </p:blipFill>
        <p:spPr>
          <a:xfrm>
            <a:off x="493707" y="1298713"/>
            <a:ext cx="11204586" cy="3498574"/>
          </a:xfrm>
          <a:prstGeom prst="rect">
            <a:avLst/>
          </a:prstGeom>
        </p:spPr>
      </p:pic>
    </p:spTree>
    <p:extLst>
      <p:ext uri="{BB962C8B-B14F-4D97-AF65-F5344CB8AC3E}">
        <p14:creationId xmlns:p14="http://schemas.microsoft.com/office/powerpoint/2010/main" val="885084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54CB26A-B9F6-C500-AABA-9183F897D9D4}"/>
              </a:ext>
            </a:extLst>
          </p:cNvPr>
          <p:cNvPicPr>
            <a:picLocks noChangeAspect="1"/>
          </p:cNvPicPr>
          <p:nvPr/>
        </p:nvPicPr>
        <p:blipFill>
          <a:blip r:embed="rId2"/>
          <a:stretch>
            <a:fillRect/>
          </a:stretch>
        </p:blipFill>
        <p:spPr>
          <a:xfrm>
            <a:off x="292961" y="1076739"/>
            <a:ext cx="11606077" cy="4704521"/>
          </a:xfrm>
          <a:prstGeom prst="rect">
            <a:avLst/>
          </a:prstGeom>
        </p:spPr>
      </p:pic>
    </p:spTree>
    <p:extLst>
      <p:ext uri="{BB962C8B-B14F-4D97-AF65-F5344CB8AC3E}">
        <p14:creationId xmlns:p14="http://schemas.microsoft.com/office/powerpoint/2010/main" val="922812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276B495-5B1C-F57D-9E2C-C3E48FC171AF}"/>
              </a:ext>
            </a:extLst>
          </p:cNvPr>
          <p:cNvSpPr txBox="1"/>
          <p:nvPr/>
        </p:nvSpPr>
        <p:spPr>
          <a:xfrm>
            <a:off x="627513" y="834888"/>
            <a:ext cx="10504314" cy="2126864"/>
          </a:xfrm>
          <a:prstGeom prst="rect">
            <a:avLst/>
          </a:prstGeom>
          <a:noFill/>
        </p:spPr>
        <p:txBody>
          <a:bodyPr wrap="square" rtlCol="0">
            <a:spAutoFit/>
          </a:bodyPr>
          <a:lstStyle/>
          <a:p>
            <a:pPr algn="just">
              <a:lnSpc>
                <a:spcPct val="150000"/>
              </a:lnSpc>
            </a:pPr>
            <a:r>
              <a:rPr lang="es-SV" dirty="0"/>
              <a:t>EN EL CASO DE EL SALVADOR, SE CUENTA CON UN MARCO REGULATORIO PARA LA PREVENCION DE LOS REFERIDOS DELITOS, EL CUAL ES DE OBLIGATORIO CUMPLIMIENTO PARA LOS SUJETOS OBLIGADOS POR LO QUE ES NECESARIO CONTINUAR REALIZANDO ESFUERZOS PARA CONCINETIZAR Y DIFUNDIR LA IMPORTANCIA DE LA PREVENCION DE LOS RIESGOS DE LDA/FT/FPADM; ASIMISMO, AMPLIAR SOBRE LOS NUEVOS CAMBIOS REGULATORIOS EN LA MATERIA A PARTIR DEL NUEVO INSTRUCTIVO DE LA UIF Y LAS NORMAS APLICABLES.</a:t>
            </a:r>
          </a:p>
        </p:txBody>
      </p:sp>
      <p:pic>
        <p:nvPicPr>
          <p:cNvPr id="4" name="Imagen 3">
            <a:extLst>
              <a:ext uri="{FF2B5EF4-FFF2-40B4-BE49-F238E27FC236}">
                <a16:creationId xmlns:a16="http://schemas.microsoft.com/office/drawing/2014/main" id="{51037F43-6593-A21F-7EB3-C906A093324D}"/>
              </a:ext>
            </a:extLst>
          </p:cNvPr>
          <p:cNvPicPr>
            <a:picLocks noChangeAspect="1"/>
          </p:cNvPicPr>
          <p:nvPr/>
        </p:nvPicPr>
        <p:blipFill>
          <a:blip r:embed="rId2"/>
          <a:stretch>
            <a:fillRect/>
          </a:stretch>
        </p:blipFill>
        <p:spPr>
          <a:xfrm>
            <a:off x="737864" y="3212646"/>
            <a:ext cx="5086105" cy="2810466"/>
          </a:xfrm>
          <a:prstGeom prst="rect">
            <a:avLst/>
          </a:prstGeom>
        </p:spPr>
      </p:pic>
      <p:pic>
        <p:nvPicPr>
          <p:cNvPr id="5" name="Imagen 4">
            <a:extLst>
              <a:ext uri="{FF2B5EF4-FFF2-40B4-BE49-F238E27FC236}">
                <a16:creationId xmlns:a16="http://schemas.microsoft.com/office/drawing/2014/main" id="{4D255DAA-5A3D-6E57-6EBE-10E25D9ABF62}"/>
              </a:ext>
            </a:extLst>
          </p:cNvPr>
          <p:cNvPicPr>
            <a:picLocks noChangeAspect="1"/>
          </p:cNvPicPr>
          <p:nvPr/>
        </p:nvPicPr>
        <p:blipFill>
          <a:blip r:embed="rId3"/>
          <a:stretch>
            <a:fillRect/>
          </a:stretch>
        </p:blipFill>
        <p:spPr>
          <a:xfrm>
            <a:off x="5966966" y="3212646"/>
            <a:ext cx="5086106" cy="2861931"/>
          </a:xfrm>
          <a:prstGeom prst="rect">
            <a:avLst/>
          </a:prstGeom>
        </p:spPr>
      </p:pic>
    </p:spTree>
    <p:extLst>
      <p:ext uri="{BB962C8B-B14F-4D97-AF65-F5344CB8AC3E}">
        <p14:creationId xmlns:p14="http://schemas.microsoft.com/office/powerpoint/2010/main" val="2266970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AA56DEA-BC03-859C-7E6B-F428034B9FC9}"/>
              </a:ext>
            </a:extLst>
          </p:cNvPr>
          <p:cNvPicPr>
            <a:picLocks noChangeAspect="1"/>
          </p:cNvPicPr>
          <p:nvPr/>
        </p:nvPicPr>
        <p:blipFill>
          <a:blip r:embed="rId2"/>
          <a:stretch>
            <a:fillRect/>
          </a:stretch>
        </p:blipFill>
        <p:spPr>
          <a:xfrm>
            <a:off x="2352261" y="187470"/>
            <a:ext cx="7487477" cy="6483059"/>
          </a:xfrm>
          <a:prstGeom prst="rect">
            <a:avLst/>
          </a:prstGeom>
        </p:spPr>
      </p:pic>
    </p:spTree>
    <p:extLst>
      <p:ext uri="{BB962C8B-B14F-4D97-AF65-F5344CB8AC3E}">
        <p14:creationId xmlns:p14="http://schemas.microsoft.com/office/powerpoint/2010/main" val="963353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2F671CE-E1E4-34CE-0987-9A5A7354B308}"/>
              </a:ext>
            </a:extLst>
          </p:cNvPr>
          <p:cNvPicPr>
            <a:picLocks noChangeAspect="1"/>
          </p:cNvPicPr>
          <p:nvPr/>
        </p:nvPicPr>
        <p:blipFill>
          <a:blip r:embed="rId2"/>
          <a:stretch>
            <a:fillRect/>
          </a:stretch>
        </p:blipFill>
        <p:spPr>
          <a:xfrm>
            <a:off x="703540" y="639417"/>
            <a:ext cx="10784920" cy="5579165"/>
          </a:xfrm>
          <a:prstGeom prst="rect">
            <a:avLst/>
          </a:prstGeom>
        </p:spPr>
      </p:pic>
    </p:spTree>
    <p:extLst>
      <p:ext uri="{BB962C8B-B14F-4D97-AF65-F5344CB8AC3E}">
        <p14:creationId xmlns:p14="http://schemas.microsoft.com/office/powerpoint/2010/main" val="3604893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7C22DA-33A7-AEC8-C0BC-A727037A498B}"/>
              </a:ext>
            </a:extLst>
          </p:cNvPr>
          <p:cNvPicPr>
            <a:picLocks noChangeAspect="1"/>
          </p:cNvPicPr>
          <p:nvPr/>
        </p:nvPicPr>
        <p:blipFill>
          <a:blip r:embed="rId2"/>
          <a:stretch>
            <a:fillRect/>
          </a:stretch>
        </p:blipFill>
        <p:spPr>
          <a:xfrm>
            <a:off x="1578738" y="248478"/>
            <a:ext cx="9034523" cy="6361043"/>
          </a:xfrm>
          <a:prstGeom prst="rect">
            <a:avLst/>
          </a:prstGeom>
        </p:spPr>
      </p:pic>
    </p:spTree>
    <p:extLst>
      <p:ext uri="{BB962C8B-B14F-4D97-AF65-F5344CB8AC3E}">
        <p14:creationId xmlns:p14="http://schemas.microsoft.com/office/powerpoint/2010/main" val="2016187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36381E-3FB0-F9D6-D1E0-3FEF55C9F046}"/>
              </a:ext>
            </a:extLst>
          </p:cNvPr>
          <p:cNvPicPr>
            <a:picLocks noChangeAspect="1"/>
          </p:cNvPicPr>
          <p:nvPr/>
        </p:nvPicPr>
        <p:blipFill>
          <a:blip r:embed="rId2"/>
          <a:stretch>
            <a:fillRect/>
          </a:stretch>
        </p:blipFill>
        <p:spPr>
          <a:xfrm>
            <a:off x="997867" y="274983"/>
            <a:ext cx="10196265" cy="6308034"/>
          </a:xfrm>
          <a:prstGeom prst="rect">
            <a:avLst/>
          </a:prstGeom>
        </p:spPr>
      </p:pic>
    </p:spTree>
    <p:extLst>
      <p:ext uri="{BB962C8B-B14F-4D97-AF65-F5344CB8AC3E}">
        <p14:creationId xmlns:p14="http://schemas.microsoft.com/office/powerpoint/2010/main" val="1622544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048753D-2921-8FF0-4233-DDA30382F0C3}"/>
              </a:ext>
            </a:extLst>
          </p:cNvPr>
          <p:cNvPicPr>
            <a:picLocks noChangeAspect="1"/>
          </p:cNvPicPr>
          <p:nvPr/>
        </p:nvPicPr>
        <p:blipFill>
          <a:blip r:embed="rId2"/>
          <a:stretch>
            <a:fillRect/>
          </a:stretch>
        </p:blipFill>
        <p:spPr>
          <a:xfrm>
            <a:off x="1111667" y="304800"/>
            <a:ext cx="9968665" cy="6248400"/>
          </a:xfrm>
          <a:prstGeom prst="rect">
            <a:avLst/>
          </a:prstGeom>
        </p:spPr>
      </p:pic>
    </p:spTree>
    <p:extLst>
      <p:ext uri="{BB962C8B-B14F-4D97-AF65-F5344CB8AC3E}">
        <p14:creationId xmlns:p14="http://schemas.microsoft.com/office/powerpoint/2010/main" val="5562946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95AE26-EA17-AEF3-5CE5-5913EC6CFDAC}"/>
              </a:ext>
            </a:extLst>
          </p:cNvPr>
          <p:cNvPicPr>
            <a:picLocks noChangeAspect="1"/>
          </p:cNvPicPr>
          <p:nvPr/>
        </p:nvPicPr>
        <p:blipFill>
          <a:blip r:embed="rId2"/>
          <a:stretch>
            <a:fillRect/>
          </a:stretch>
        </p:blipFill>
        <p:spPr>
          <a:xfrm>
            <a:off x="1005563" y="2190503"/>
            <a:ext cx="10180874" cy="1238497"/>
          </a:xfrm>
          <a:prstGeom prst="rect">
            <a:avLst/>
          </a:prstGeom>
        </p:spPr>
      </p:pic>
    </p:spTree>
    <p:extLst>
      <p:ext uri="{BB962C8B-B14F-4D97-AF65-F5344CB8AC3E}">
        <p14:creationId xmlns:p14="http://schemas.microsoft.com/office/powerpoint/2010/main" val="1839131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EA525A5-12D4-D0B1-5DF2-F58B24197210}"/>
              </a:ext>
            </a:extLst>
          </p:cNvPr>
          <p:cNvPicPr>
            <a:picLocks noChangeAspect="1"/>
          </p:cNvPicPr>
          <p:nvPr/>
        </p:nvPicPr>
        <p:blipFill>
          <a:blip r:embed="rId2"/>
          <a:stretch>
            <a:fillRect/>
          </a:stretch>
        </p:blipFill>
        <p:spPr>
          <a:xfrm>
            <a:off x="1687524" y="190119"/>
            <a:ext cx="8816952" cy="6477762"/>
          </a:xfrm>
          <a:prstGeom prst="rect">
            <a:avLst/>
          </a:prstGeom>
        </p:spPr>
      </p:pic>
    </p:spTree>
    <p:extLst>
      <p:ext uri="{BB962C8B-B14F-4D97-AF65-F5344CB8AC3E}">
        <p14:creationId xmlns:p14="http://schemas.microsoft.com/office/powerpoint/2010/main" val="331514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73CE49-ACB2-75C3-805A-210E353CAD29}"/>
              </a:ext>
            </a:extLst>
          </p:cNvPr>
          <p:cNvPicPr>
            <a:picLocks noChangeAspect="1"/>
          </p:cNvPicPr>
          <p:nvPr/>
        </p:nvPicPr>
        <p:blipFill>
          <a:blip r:embed="rId2"/>
          <a:stretch>
            <a:fillRect/>
          </a:stretch>
        </p:blipFill>
        <p:spPr>
          <a:xfrm>
            <a:off x="1064805" y="546652"/>
            <a:ext cx="10062390" cy="5764696"/>
          </a:xfrm>
          <a:prstGeom prst="rect">
            <a:avLst/>
          </a:prstGeom>
        </p:spPr>
      </p:pic>
    </p:spTree>
    <p:extLst>
      <p:ext uri="{BB962C8B-B14F-4D97-AF65-F5344CB8AC3E}">
        <p14:creationId xmlns:p14="http://schemas.microsoft.com/office/powerpoint/2010/main" val="42890453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B907F76-9948-F1A7-2474-E67DF85DDE5C}"/>
              </a:ext>
            </a:extLst>
          </p:cNvPr>
          <p:cNvPicPr>
            <a:picLocks noChangeAspect="1"/>
          </p:cNvPicPr>
          <p:nvPr/>
        </p:nvPicPr>
        <p:blipFill>
          <a:blip r:embed="rId2"/>
          <a:stretch>
            <a:fillRect/>
          </a:stretch>
        </p:blipFill>
        <p:spPr>
          <a:xfrm>
            <a:off x="2613301" y="125452"/>
            <a:ext cx="6965397" cy="6607095"/>
          </a:xfrm>
          <a:prstGeom prst="rect">
            <a:avLst/>
          </a:prstGeom>
        </p:spPr>
      </p:pic>
    </p:spTree>
    <p:extLst>
      <p:ext uri="{BB962C8B-B14F-4D97-AF65-F5344CB8AC3E}">
        <p14:creationId xmlns:p14="http://schemas.microsoft.com/office/powerpoint/2010/main" val="6917789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889527-1FB7-3C94-81B5-BC18DC4A4C7E}"/>
              </a:ext>
            </a:extLst>
          </p:cNvPr>
          <p:cNvPicPr>
            <a:picLocks noChangeAspect="1"/>
          </p:cNvPicPr>
          <p:nvPr/>
        </p:nvPicPr>
        <p:blipFill>
          <a:blip r:embed="rId2"/>
          <a:stretch>
            <a:fillRect/>
          </a:stretch>
        </p:blipFill>
        <p:spPr>
          <a:xfrm>
            <a:off x="2754499" y="140857"/>
            <a:ext cx="6683001" cy="6576286"/>
          </a:xfrm>
          <a:prstGeom prst="rect">
            <a:avLst/>
          </a:prstGeom>
        </p:spPr>
      </p:pic>
    </p:spTree>
    <p:extLst>
      <p:ext uri="{BB962C8B-B14F-4D97-AF65-F5344CB8AC3E}">
        <p14:creationId xmlns:p14="http://schemas.microsoft.com/office/powerpoint/2010/main" val="297345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F6A1849-113D-3FE7-DAAE-F2B9BDEAA86D}"/>
              </a:ext>
            </a:extLst>
          </p:cNvPr>
          <p:cNvSpPr txBox="1"/>
          <p:nvPr/>
        </p:nvSpPr>
        <p:spPr>
          <a:xfrm>
            <a:off x="843843" y="1192696"/>
            <a:ext cx="10504314" cy="4204356"/>
          </a:xfrm>
          <a:prstGeom prst="rect">
            <a:avLst/>
          </a:prstGeom>
          <a:noFill/>
        </p:spPr>
        <p:txBody>
          <a:bodyPr wrap="square" rtlCol="0">
            <a:spAutoFit/>
          </a:bodyPr>
          <a:lstStyle/>
          <a:p>
            <a:pPr algn="just">
              <a:lnSpc>
                <a:spcPct val="150000"/>
              </a:lnSpc>
            </a:pPr>
            <a:r>
              <a:rPr lang="es-SV" dirty="0"/>
              <a:t>EL PRINCIPAL OBJETIVO DE ESTE DIPLOMADO ES QUE LOS PARTICIPANTES CONOZCAN Y REFUERCEN SUS CONOCIMIENTOS RELACIONADOS CON LOS ASPECTOS GENERALES DE LA GESTION DE LAVADO DE DINERO Y ACTIVOS, FINANCIAMIENTO DEL TERRORISMO Y LA FINANCIACION DE LA PROLIFERACION DE ARMAS DE DESTRUCCIÓN MASIVA; ASI COMO LOS DIFERENTES ESTANDARES INTERNACIONALES Y LEGISLACION NACIONAL QUE DEBEN IMPLEMENTARSE Y LA IMPORTANCIA DE SU APLICACIÓN PRACTICA EN EL DESARROLLO DE LAS LABORES DIARIAS  DE TODOS LOS SUJETOS OBLIGADOS.</a:t>
            </a:r>
          </a:p>
          <a:p>
            <a:pPr algn="just">
              <a:lnSpc>
                <a:spcPct val="150000"/>
              </a:lnSpc>
            </a:pPr>
            <a:endParaRPr lang="es-SV" dirty="0"/>
          </a:p>
          <a:p>
            <a:pPr algn="just">
              <a:lnSpc>
                <a:spcPct val="150000"/>
              </a:lnSpc>
            </a:pPr>
            <a:r>
              <a:rPr lang="es-SV" dirty="0"/>
              <a:t>ADEMAS, SE BUSCA ENFATIZAR EN LA IMPORTANCIA DE LA IMPLEMENTACION DEL ENFOQUE BASADO EN RIESGOS, EN LA GESTION DEL RIESGO DE LDA/FT/FPADM PARA LOGRAR UNA MITIGACIÓN EFECTIVA Y PROMOVER LA GENERACION DE UNA CULTURA DE CUMPLIMIENTO EN LA PREVENCIÓN.</a:t>
            </a:r>
          </a:p>
        </p:txBody>
      </p:sp>
    </p:spTree>
    <p:extLst>
      <p:ext uri="{BB962C8B-B14F-4D97-AF65-F5344CB8AC3E}">
        <p14:creationId xmlns:p14="http://schemas.microsoft.com/office/powerpoint/2010/main" val="3736740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455F735-1BC2-438C-06AD-B9ED3ACA0C44}"/>
              </a:ext>
            </a:extLst>
          </p:cNvPr>
          <p:cNvPicPr>
            <a:picLocks noChangeAspect="1"/>
          </p:cNvPicPr>
          <p:nvPr/>
        </p:nvPicPr>
        <p:blipFill>
          <a:blip r:embed="rId2"/>
          <a:stretch>
            <a:fillRect/>
          </a:stretch>
        </p:blipFill>
        <p:spPr>
          <a:xfrm>
            <a:off x="881628" y="701422"/>
            <a:ext cx="10455248" cy="3685047"/>
          </a:xfrm>
          <a:prstGeom prst="rect">
            <a:avLst/>
          </a:prstGeom>
        </p:spPr>
      </p:pic>
      <p:pic>
        <p:nvPicPr>
          <p:cNvPr id="5" name="Imagen 4">
            <a:extLst>
              <a:ext uri="{FF2B5EF4-FFF2-40B4-BE49-F238E27FC236}">
                <a16:creationId xmlns:a16="http://schemas.microsoft.com/office/drawing/2014/main" id="{AD9B9287-39F5-456E-C285-3B228A43F7C3}"/>
              </a:ext>
            </a:extLst>
          </p:cNvPr>
          <p:cNvPicPr>
            <a:picLocks noChangeAspect="1"/>
          </p:cNvPicPr>
          <p:nvPr/>
        </p:nvPicPr>
        <p:blipFill>
          <a:blip r:embed="rId3"/>
          <a:stretch>
            <a:fillRect/>
          </a:stretch>
        </p:blipFill>
        <p:spPr>
          <a:xfrm>
            <a:off x="868376" y="4386469"/>
            <a:ext cx="10439688" cy="1497496"/>
          </a:xfrm>
          <a:prstGeom prst="rect">
            <a:avLst/>
          </a:prstGeom>
        </p:spPr>
      </p:pic>
    </p:spTree>
    <p:extLst>
      <p:ext uri="{BB962C8B-B14F-4D97-AF65-F5344CB8AC3E}">
        <p14:creationId xmlns:p14="http://schemas.microsoft.com/office/powerpoint/2010/main" val="471019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CB395-4604-AFCE-14AE-2BAD8E5839ED}"/>
              </a:ext>
            </a:extLst>
          </p:cNvPr>
          <p:cNvSpPr txBox="1">
            <a:spLocks/>
          </p:cNvSpPr>
          <p:nvPr/>
        </p:nvSpPr>
        <p:spPr>
          <a:xfrm>
            <a:off x="775252" y="2226365"/>
            <a:ext cx="10641496" cy="2319131"/>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t>Requisitos para registrar encargado de cumplimiento – unidad de Investigación financiera (uif).</a:t>
            </a:r>
            <a:endParaRPr lang="en-US" sz="4800" b="1" dirty="0">
              <a:solidFill>
                <a:srgbClr val="000000"/>
              </a:solidFill>
            </a:endParaRPr>
          </a:p>
        </p:txBody>
      </p:sp>
    </p:spTree>
    <p:extLst>
      <p:ext uri="{BB962C8B-B14F-4D97-AF65-F5344CB8AC3E}">
        <p14:creationId xmlns:p14="http://schemas.microsoft.com/office/powerpoint/2010/main" val="3201943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1825EC1E-F8DA-5CAE-C72F-B2E829AEE9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4" name="Imagen 3">
            <a:extLst>
              <a:ext uri="{FF2B5EF4-FFF2-40B4-BE49-F238E27FC236}">
                <a16:creationId xmlns:a16="http://schemas.microsoft.com/office/drawing/2014/main" id="{FD782808-85EB-14E3-A269-0FECE24DBBF6}"/>
              </a:ext>
            </a:extLst>
          </p:cNvPr>
          <p:cNvPicPr>
            <a:picLocks noChangeAspect="1"/>
          </p:cNvPicPr>
          <p:nvPr/>
        </p:nvPicPr>
        <p:blipFill rotWithShape="1">
          <a:blip r:embed="rId2"/>
          <a:srcRect r="3902"/>
          <a:stretch/>
        </p:blipFill>
        <p:spPr>
          <a:xfrm>
            <a:off x="259171" y="690278"/>
            <a:ext cx="11673657" cy="5477444"/>
          </a:xfrm>
          <a:prstGeom prst="rect">
            <a:avLst/>
          </a:prstGeom>
        </p:spPr>
      </p:pic>
    </p:spTree>
    <p:extLst>
      <p:ext uri="{BB962C8B-B14F-4D97-AF65-F5344CB8AC3E}">
        <p14:creationId xmlns:p14="http://schemas.microsoft.com/office/powerpoint/2010/main" val="41367006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A47D6A5-F653-37FA-1192-3FF438423889}"/>
              </a:ext>
            </a:extLst>
          </p:cNvPr>
          <p:cNvPicPr>
            <a:picLocks noChangeAspect="1"/>
          </p:cNvPicPr>
          <p:nvPr/>
        </p:nvPicPr>
        <p:blipFill rotWithShape="1">
          <a:blip r:embed="rId2"/>
          <a:srcRect l="1525" t="21364" r="3934"/>
          <a:stretch/>
        </p:blipFill>
        <p:spPr>
          <a:xfrm>
            <a:off x="464927" y="904090"/>
            <a:ext cx="11262146" cy="5049819"/>
          </a:xfrm>
          <a:prstGeom prst="rect">
            <a:avLst/>
          </a:prstGeom>
        </p:spPr>
      </p:pic>
    </p:spTree>
    <p:extLst>
      <p:ext uri="{BB962C8B-B14F-4D97-AF65-F5344CB8AC3E}">
        <p14:creationId xmlns:p14="http://schemas.microsoft.com/office/powerpoint/2010/main" val="2957441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A54986-5D2E-110A-4DAA-7BB7D62138BA}"/>
              </a:ext>
            </a:extLst>
          </p:cNvPr>
          <p:cNvPicPr>
            <a:picLocks noChangeAspect="1"/>
          </p:cNvPicPr>
          <p:nvPr/>
        </p:nvPicPr>
        <p:blipFill>
          <a:blip r:embed="rId2"/>
          <a:stretch>
            <a:fillRect/>
          </a:stretch>
        </p:blipFill>
        <p:spPr>
          <a:xfrm>
            <a:off x="296489" y="862716"/>
            <a:ext cx="11599021" cy="5132567"/>
          </a:xfrm>
          <a:prstGeom prst="rect">
            <a:avLst/>
          </a:prstGeom>
        </p:spPr>
      </p:pic>
    </p:spTree>
    <p:extLst>
      <p:ext uri="{BB962C8B-B14F-4D97-AF65-F5344CB8AC3E}">
        <p14:creationId xmlns:p14="http://schemas.microsoft.com/office/powerpoint/2010/main" val="2211988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9F54F41-D554-17A4-51A1-235570102795}"/>
              </a:ext>
            </a:extLst>
          </p:cNvPr>
          <p:cNvPicPr>
            <a:picLocks noChangeAspect="1"/>
          </p:cNvPicPr>
          <p:nvPr/>
        </p:nvPicPr>
        <p:blipFill>
          <a:blip r:embed="rId2"/>
          <a:stretch>
            <a:fillRect/>
          </a:stretch>
        </p:blipFill>
        <p:spPr>
          <a:xfrm>
            <a:off x="337328" y="1053548"/>
            <a:ext cx="11517343" cy="4750904"/>
          </a:xfrm>
          <a:prstGeom prst="rect">
            <a:avLst/>
          </a:prstGeom>
        </p:spPr>
      </p:pic>
    </p:spTree>
    <p:extLst>
      <p:ext uri="{BB962C8B-B14F-4D97-AF65-F5344CB8AC3E}">
        <p14:creationId xmlns:p14="http://schemas.microsoft.com/office/powerpoint/2010/main" val="41306517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B58C341-80A8-F6A5-59D0-4C0317BF340B}"/>
              </a:ext>
            </a:extLst>
          </p:cNvPr>
          <p:cNvPicPr>
            <a:picLocks noChangeAspect="1"/>
          </p:cNvPicPr>
          <p:nvPr/>
        </p:nvPicPr>
        <p:blipFill>
          <a:blip r:embed="rId2"/>
          <a:stretch>
            <a:fillRect/>
          </a:stretch>
        </p:blipFill>
        <p:spPr>
          <a:xfrm>
            <a:off x="933450" y="583510"/>
            <a:ext cx="10325100" cy="2457450"/>
          </a:xfrm>
          <a:prstGeom prst="rect">
            <a:avLst/>
          </a:prstGeom>
        </p:spPr>
      </p:pic>
      <p:pic>
        <p:nvPicPr>
          <p:cNvPr id="5" name="Imagen 4">
            <a:extLst>
              <a:ext uri="{FF2B5EF4-FFF2-40B4-BE49-F238E27FC236}">
                <a16:creationId xmlns:a16="http://schemas.microsoft.com/office/drawing/2014/main" id="{3A8AA65A-F696-6579-18F2-F8C3EC68435B}"/>
              </a:ext>
            </a:extLst>
          </p:cNvPr>
          <p:cNvPicPr>
            <a:picLocks noChangeAspect="1"/>
          </p:cNvPicPr>
          <p:nvPr/>
        </p:nvPicPr>
        <p:blipFill>
          <a:blip r:embed="rId3"/>
          <a:stretch>
            <a:fillRect/>
          </a:stretch>
        </p:blipFill>
        <p:spPr>
          <a:xfrm>
            <a:off x="971550" y="3177001"/>
            <a:ext cx="10248900" cy="2809875"/>
          </a:xfrm>
          <a:prstGeom prst="rect">
            <a:avLst/>
          </a:prstGeom>
        </p:spPr>
      </p:pic>
    </p:spTree>
    <p:extLst>
      <p:ext uri="{BB962C8B-B14F-4D97-AF65-F5344CB8AC3E}">
        <p14:creationId xmlns:p14="http://schemas.microsoft.com/office/powerpoint/2010/main" val="2235329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3447AB-7157-E244-62FD-8EE6BF0B8756}"/>
              </a:ext>
            </a:extLst>
          </p:cNvPr>
          <p:cNvPicPr>
            <a:picLocks noChangeAspect="1"/>
          </p:cNvPicPr>
          <p:nvPr/>
        </p:nvPicPr>
        <p:blipFill>
          <a:blip r:embed="rId2"/>
          <a:stretch>
            <a:fillRect/>
          </a:stretch>
        </p:blipFill>
        <p:spPr>
          <a:xfrm>
            <a:off x="942974" y="276225"/>
            <a:ext cx="10306050" cy="3152775"/>
          </a:xfrm>
          <a:prstGeom prst="rect">
            <a:avLst/>
          </a:prstGeom>
        </p:spPr>
      </p:pic>
      <p:pic>
        <p:nvPicPr>
          <p:cNvPr id="5" name="Imagen 4">
            <a:extLst>
              <a:ext uri="{FF2B5EF4-FFF2-40B4-BE49-F238E27FC236}">
                <a16:creationId xmlns:a16="http://schemas.microsoft.com/office/drawing/2014/main" id="{CF9A05E0-8CB0-C1FA-FA13-75586D478458}"/>
              </a:ext>
            </a:extLst>
          </p:cNvPr>
          <p:cNvPicPr>
            <a:picLocks noChangeAspect="1"/>
          </p:cNvPicPr>
          <p:nvPr/>
        </p:nvPicPr>
        <p:blipFill>
          <a:blip r:embed="rId3"/>
          <a:stretch>
            <a:fillRect/>
          </a:stretch>
        </p:blipFill>
        <p:spPr>
          <a:xfrm>
            <a:off x="3180727" y="3525494"/>
            <a:ext cx="5260907" cy="3160046"/>
          </a:xfrm>
          <a:prstGeom prst="rect">
            <a:avLst/>
          </a:prstGeom>
        </p:spPr>
      </p:pic>
    </p:spTree>
    <p:extLst>
      <p:ext uri="{BB962C8B-B14F-4D97-AF65-F5344CB8AC3E}">
        <p14:creationId xmlns:p14="http://schemas.microsoft.com/office/powerpoint/2010/main" val="3766363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DDF76D6-E097-F344-EA61-1769BD2C8DC7}"/>
              </a:ext>
            </a:extLst>
          </p:cNvPr>
          <p:cNvPicPr>
            <a:picLocks noChangeAspect="1"/>
          </p:cNvPicPr>
          <p:nvPr/>
        </p:nvPicPr>
        <p:blipFill>
          <a:blip r:embed="rId2"/>
          <a:stretch>
            <a:fillRect/>
          </a:stretch>
        </p:blipFill>
        <p:spPr>
          <a:xfrm>
            <a:off x="832840" y="811696"/>
            <a:ext cx="10526319" cy="5234608"/>
          </a:xfrm>
          <a:prstGeom prst="rect">
            <a:avLst/>
          </a:prstGeom>
        </p:spPr>
      </p:pic>
    </p:spTree>
    <p:extLst>
      <p:ext uri="{BB962C8B-B14F-4D97-AF65-F5344CB8AC3E}">
        <p14:creationId xmlns:p14="http://schemas.microsoft.com/office/powerpoint/2010/main" val="31952606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206995-CF52-D8B3-DBDC-3A7F8BE12381}"/>
              </a:ext>
            </a:extLst>
          </p:cNvPr>
          <p:cNvPicPr>
            <a:picLocks noChangeAspect="1"/>
          </p:cNvPicPr>
          <p:nvPr/>
        </p:nvPicPr>
        <p:blipFill>
          <a:blip r:embed="rId2"/>
          <a:stretch>
            <a:fillRect/>
          </a:stretch>
        </p:blipFill>
        <p:spPr>
          <a:xfrm>
            <a:off x="554439" y="695469"/>
            <a:ext cx="11083121" cy="5467061"/>
          </a:xfrm>
          <a:prstGeom prst="rect">
            <a:avLst/>
          </a:prstGeom>
        </p:spPr>
      </p:pic>
    </p:spTree>
    <p:extLst>
      <p:ext uri="{BB962C8B-B14F-4D97-AF65-F5344CB8AC3E}">
        <p14:creationId xmlns:p14="http://schemas.microsoft.com/office/powerpoint/2010/main" val="1536091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C9488D3-22A7-5D47-AC37-1779BEB419CE}"/>
              </a:ext>
            </a:extLst>
          </p:cNvPr>
          <p:cNvSpPr txBox="1">
            <a:spLocks/>
          </p:cNvSpPr>
          <p:nvPr/>
        </p:nvSpPr>
        <p:spPr>
          <a:xfrm>
            <a:off x="746782" y="583096"/>
            <a:ext cx="10455966" cy="76862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b="1" u="sng" dirty="0"/>
              <a:t>OBJETIVO GENERAL:</a:t>
            </a:r>
            <a:endParaRPr lang="en-US" b="1" dirty="0">
              <a:solidFill>
                <a:srgbClr val="000000"/>
              </a:solidFill>
            </a:endParaRPr>
          </a:p>
        </p:txBody>
      </p:sp>
      <p:sp>
        <p:nvSpPr>
          <p:cNvPr id="3" name="CuadroTexto 2">
            <a:extLst>
              <a:ext uri="{FF2B5EF4-FFF2-40B4-BE49-F238E27FC236}">
                <a16:creationId xmlns:a16="http://schemas.microsoft.com/office/drawing/2014/main" id="{8C50581F-C36C-943B-B8D5-5FFD21A72E02}"/>
              </a:ext>
            </a:extLst>
          </p:cNvPr>
          <p:cNvSpPr txBox="1"/>
          <p:nvPr/>
        </p:nvSpPr>
        <p:spPr>
          <a:xfrm>
            <a:off x="746782" y="1351722"/>
            <a:ext cx="10504314" cy="1711366"/>
          </a:xfrm>
          <a:prstGeom prst="rect">
            <a:avLst/>
          </a:prstGeom>
          <a:noFill/>
        </p:spPr>
        <p:txBody>
          <a:bodyPr wrap="square" rtlCol="0">
            <a:spAutoFit/>
          </a:bodyPr>
          <a:lstStyle/>
          <a:p>
            <a:pPr algn="just">
              <a:lnSpc>
                <a:spcPct val="150000"/>
              </a:lnSpc>
            </a:pPr>
            <a:r>
              <a:rPr lang="es-SV" dirty="0"/>
              <a:t>ADQUIRIR CONOCIMIENTO GENERAL Y ESPECIFICO DE LOS RIESGOS DE LAVADO DE DINERO Y DE ACTIVOS, FINANCIACION AL TERRORISMO Y FINANCIACION A LA PROLIFERACION DE ARMAS DE DESTRUCCION MASIVA (LDA/FT/FPADM); BAJO UN ENFOQUE BASADO EN REISGO, CONSIDERANDO LA LEGISLACION VIGENTE EN EL SALVADOR Y EL COMO AFECTA NUESTROS NEGOCIOS DE EMPRENDIMIENTOS.</a:t>
            </a:r>
          </a:p>
        </p:txBody>
      </p:sp>
      <p:sp>
        <p:nvSpPr>
          <p:cNvPr id="4" name="Title 2">
            <a:extLst>
              <a:ext uri="{FF2B5EF4-FFF2-40B4-BE49-F238E27FC236}">
                <a16:creationId xmlns:a16="http://schemas.microsoft.com/office/drawing/2014/main" id="{E8A22C4A-6985-3332-8707-1EF1CEC37DF1}"/>
              </a:ext>
            </a:extLst>
          </p:cNvPr>
          <p:cNvSpPr txBox="1">
            <a:spLocks/>
          </p:cNvSpPr>
          <p:nvPr/>
        </p:nvSpPr>
        <p:spPr>
          <a:xfrm>
            <a:off x="795130" y="3293165"/>
            <a:ext cx="10455966" cy="76862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b="1" u="sng" dirty="0"/>
              <a:t>OBJETIVOS ESPECÍFICOS:</a:t>
            </a:r>
            <a:endParaRPr lang="en-US" b="1" dirty="0">
              <a:solidFill>
                <a:srgbClr val="000000"/>
              </a:solidFill>
            </a:endParaRPr>
          </a:p>
        </p:txBody>
      </p:sp>
      <p:sp>
        <p:nvSpPr>
          <p:cNvPr id="5" name="CuadroTexto 4">
            <a:extLst>
              <a:ext uri="{FF2B5EF4-FFF2-40B4-BE49-F238E27FC236}">
                <a16:creationId xmlns:a16="http://schemas.microsoft.com/office/drawing/2014/main" id="{3247D840-633C-75D4-ACCF-E7A6B5E60F6F}"/>
              </a:ext>
            </a:extLst>
          </p:cNvPr>
          <p:cNvSpPr txBox="1"/>
          <p:nvPr/>
        </p:nvSpPr>
        <p:spPr>
          <a:xfrm>
            <a:off x="795130" y="4061791"/>
            <a:ext cx="10504314" cy="129586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s-SV" dirty="0"/>
              <a:t>CONOCER LOS CONCEPTOS BASICOS Y GENERALIDADES DEL LAVADO DE DINERO Y DE ACTIVOS (LDA), LA FINANCIACION AL TERRORISMO (FT) Y FINANCIACION A LA PROLIFERACION DE ARMAS DE DESTRUCCION MASIVA (FPADM), LA LEGISLACION NACIONAL Y LOS ESTANDARES INTERNACIONALES APLICABLES.</a:t>
            </a:r>
          </a:p>
        </p:txBody>
      </p:sp>
    </p:spTree>
    <p:extLst>
      <p:ext uri="{BB962C8B-B14F-4D97-AF65-F5344CB8AC3E}">
        <p14:creationId xmlns:p14="http://schemas.microsoft.com/office/powerpoint/2010/main" val="8194250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B05237-CEA0-4547-6A8D-44A78194F4B5}"/>
              </a:ext>
            </a:extLst>
          </p:cNvPr>
          <p:cNvPicPr>
            <a:picLocks noChangeAspect="1"/>
          </p:cNvPicPr>
          <p:nvPr/>
        </p:nvPicPr>
        <p:blipFill>
          <a:blip r:embed="rId2"/>
          <a:stretch>
            <a:fillRect/>
          </a:stretch>
        </p:blipFill>
        <p:spPr>
          <a:xfrm>
            <a:off x="553711" y="824584"/>
            <a:ext cx="11084577" cy="5208831"/>
          </a:xfrm>
          <a:prstGeom prst="rect">
            <a:avLst/>
          </a:prstGeom>
        </p:spPr>
      </p:pic>
    </p:spTree>
    <p:extLst>
      <p:ext uri="{BB962C8B-B14F-4D97-AF65-F5344CB8AC3E}">
        <p14:creationId xmlns:p14="http://schemas.microsoft.com/office/powerpoint/2010/main" val="42936231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24B250F-5479-0337-CE30-724BBD35E9C6}"/>
              </a:ext>
            </a:extLst>
          </p:cNvPr>
          <p:cNvPicPr>
            <a:picLocks noChangeAspect="1"/>
          </p:cNvPicPr>
          <p:nvPr/>
        </p:nvPicPr>
        <p:blipFill>
          <a:blip r:embed="rId2"/>
          <a:stretch>
            <a:fillRect/>
          </a:stretch>
        </p:blipFill>
        <p:spPr>
          <a:xfrm>
            <a:off x="595768" y="447261"/>
            <a:ext cx="11000463" cy="5963478"/>
          </a:xfrm>
          <a:prstGeom prst="rect">
            <a:avLst/>
          </a:prstGeom>
        </p:spPr>
      </p:pic>
    </p:spTree>
    <p:extLst>
      <p:ext uri="{BB962C8B-B14F-4D97-AF65-F5344CB8AC3E}">
        <p14:creationId xmlns:p14="http://schemas.microsoft.com/office/powerpoint/2010/main" val="33841060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8B71610-591B-55DA-5AC0-2E2268537807}"/>
              </a:ext>
            </a:extLst>
          </p:cNvPr>
          <p:cNvPicPr>
            <a:picLocks noChangeAspect="1"/>
          </p:cNvPicPr>
          <p:nvPr/>
        </p:nvPicPr>
        <p:blipFill>
          <a:blip r:embed="rId2"/>
          <a:stretch>
            <a:fillRect/>
          </a:stretch>
        </p:blipFill>
        <p:spPr>
          <a:xfrm>
            <a:off x="1557130" y="149470"/>
            <a:ext cx="9077739" cy="6559060"/>
          </a:xfrm>
          <a:prstGeom prst="rect">
            <a:avLst/>
          </a:prstGeom>
        </p:spPr>
      </p:pic>
    </p:spTree>
    <p:extLst>
      <p:ext uri="{BB962C8B-B14F-4D97-AF65-F5344CB8AC3E}">
        <p14:creationId xmlns:p14="http://schemas.microsoft.com/office/powerpoint/2010/main" val="32821782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134F82-4822-CF37-4FB1-B2DB52C5D413}"/>
              </a:ext>
            </a:extLst>
          </p:cNvPr>
          <p:cNvPicPr>
            <a:picLocks noChangeAspect="1"/>
          </p:cNvPicPr>
          <p:nvPr/>
        </p:nvPicPr>
        <p:blipFill>
          <a:blip r:embed="rId2"/>
          <a:stretch>
            <a:fillRect/>
          </a:stretch>
        </p:blipFill>
        <p:spPr>
          <a:xfrm>
            <a:off x="310243" y="2262809"/>
            <a:ext cx="11571513" cy="2332382"/>
          </a:xfrm>
          <a:prstGeom prst="rect">
            <a:avLst/>
          </a:prstGeom>
        </p:spPr>
      </p:pic>
    </p:spTree>
    <p:extLst>
      <p:ext uri="{BB962C8B-B14F-4D97-AF65-F5344CB8AC3E}">
        <p14:creationId xmlns:p14="http://schemas.microsoft.com/office/powerpoint/2010/main" val="29418902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8723EEB-B9B3-E5D2-1B5F-2E73C72218A7}"/>
              </a:ext>
            </a:extLst>
          </p:cNvPr>
          <p:cNvPicPr>
            <a:picLocks noChangeAspect="1"/>
          </p:cNvPicPr>
          <p:nvPr/>
        </p:nvPicPr>
        <p:blipFill>
          <a:blip r:embed="rId2"/>
          <a:stretch>
            <a:fillRect/>
          </a:stretch>
        </p:blipFill>
        <p:spPr>
          <a:xfrm>
            <a:off x="2994991" y="253566"/>
            <a:ext cx="6202018" cy="6350867"/>
          </a:xfrm>
          <a:prstGeom prst="rect">
            <a:avLst/>
          </a:prstGeom>
        </p:spPr>
      </p:pic>
    </p:spTree>
    <p:extLst>
      <p:ext uri="{BB962C8B-B14F-4D97-AF65-F5344CB8AC3E}">
        <p14:creationId xmlns:p14="http://schemas.microsoft.com/office/powerpoint/2010/main" val="323944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25CC708-6F87-7AD5-6493-5DFD47C43FB3}"/>
              </a:ext>
            </a:extLst>
          </p:cNvPr>
          <p:cNvPicPr>
            <a:picLocks noChangeAspect="1"/>
          </p:cNvPicPr>
          <p:nvPr/>
        </p:nvPicPr>
        <p:blipFill>
          <a:blip r:embed="rId2"/>
          <a:stretch>
            <a:fillRect/>
          </a:stretch>
        </p:blipFill>
        <p:spPr>
          <a:xfrm>
            <a:off x="562901" y="736441"/>
            <a:ext cx="11066198" cy="5187280"/>
          </a:xfrm>
          <a:prstGeom prst="rect">
            <a:avLst/>
          </a:prstGeom>
        </p:spPr>
      </p:pic>
    </p:spTree>
    <p:extLst>
      <p:ext uri="{BB962C8B-B14F-4D97-AF65-F5344CB8AC3E}">
        <p14:creationId xmlns:p14="http://schemas.microsoft.com/office/powerpoint/2010/main" val="194036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D7A33B5-4D8C-2F10-E1E4-9955DB8BB573}"/>
              </a:ext>
            </a:extLst>
          </p:cNvPr>
          <p:cNvPicPr>
            <a:picLocks noChangeAspect="1"/>
          </p:cNvPicPr>
          <p:nvPr/>
        </p:nvPicPr>
        <p:blipFill>
          <a:blip r:embed="rId2"/>
          <a:stretch>
            <a:fillRect/>
          </a:stretch>
        </p:blipFill>
        <p:spPr>
          <a:xfrm>
            <a:off x="554643" y="750870"/>
            <a:ext cx="11082713" cy="5356259"/>
          </a:xfrm>
          <a:prstGeom prst="rect">
            <a:avLst/>
          </a:prstGeom>
        </p:spPr>
      </p:pic>
    </p:spTree>
    <p:extLst>
      <p:ext uri="{BB962C8B-B14F-4D97-AF65-F5344CB8AC3E}">
        <p14:creationId xmlns:p14="http://schemas.microsoft.com/office/powerpoint/2010/main" val="30069443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304A2B5-7934-A2B1-477D-1F6948776C6C}"/>
              </a:ext>
            </a:extLst>
          </p:cNvPr>
          <p:cNvPicPr>
            <a:picLocks noChangeAspect="1"/>
          </p:cNvPicPr>
          <p:nvPr/>
        </p:nvPicPr>
        <p:blipFill>
          <a:blip r:embed="rId2"/>
          <a:stretch>
            <a:fillRect/>
          </a:stretch>
        </p:blipFill>
        <p:spPr>
          <a:xfrm>
            <a:off x="734734" y="711953"/>
            <a:ext cx="10722531" cy="5434094"/>
          </a:xfrm>
          <a:prstGeom prst="rect">
            <a:avLst/>
          </a:prstGeom>
        </p:spPr>
      </p:pic>
    </p:spTree>
    <p:extLst>
      <p:ext uri="{BB962C8B-B14F-4D97-AF65-F5344CB8AC3E}">
        <p14:creationId xmlns:p14="http://schemas.microsoft.com/office/powerpoint/2010/main" val="24705358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197F8FE-0127-DC25-5623-5066A90AFD4A}"/>
              </a:ext>
            </a:extLst>
          </p:cNvPr>
          <p:cNvPicPr>
            <a:picLocks noChangeAspect="1"/>
          </p:cNvPicPr>
          <p:nvPr/>
        </p:nvPicPr>
        <p:blipFill>
          <a:blip r:embed="rId2"/>
          <a:stretch>
            <a:fillRect/>
          </a:stretch>
        </p:blipFill>
        <p:spPr>
          <a:xfrm>
            <a:off x="2107469" y="409645"/>
            <a:ext cx="7977062" cy="6038710"/>
          </a:xfrm>
          <a:prstGeom prst="rect">
            <a:avLst/>
          </a:prstGeom>
        </p:spPr>
      </p:pic>
    </p:spTree>
    <p:extLst>
      <p:ext uri="{BB962C8B-B14F-4D97-AF65-F5344CB8AC3E}">
        <p14:creationId xmlns:p14="http://schemas.microsoft.com/office/powerpoint/2010/main" val="36425044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F5AED3C-B78F-3CC2-1EC3-4143CA66464F}"/>
              </a:ext>
            </a:extLst>
          </p:cNvPr>
          <p:cNvPicPr>
            <a:picLocks noChangeAspect="1"/>
          </p:cNvPicPr>
          <p:nvPr/>
        </p:nvPicPr>
        <p:blipFill>
          <a:blip r:embed="rId2"/>
          <a:stretch>
            <a:fillRect/>
          </a:stretch>
        </p:blipFill>
        <p:spPr>
          <a:xfrm>
            <a:off x="482225" y="1152827"/>
            <a:ext cx="11227550" cy="4552346"/>
          </a:xfrm>
          <a:prstGeom prst="rect">
            <a:avLst/>
          </a:prstGeom>
        </p:spPr>
      </p:pic>
    </p:spTree>
    <p:extLst>
      <p:ext uri="{BB962C8B-B14F-4D97-AF65-F5344CB8AC3E}">
        <p14:creationId xmlns:p14="http://schemas.microsoft.com/office/powerpoint/2010/main" val="33754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8A22C4A-6985-3332-8707-1EF1CEC37DF1}"/>
              </a:ext>
            </a:extLst>
          </p:cNvPr>
          <p:cNvSpPr txBox="1">
            <a:spLocks/>
          </p:cNvSpPr>
          <p:nvPr/>
        </p:nvSpPr>
        <p:spPr>
          <a:xfrm>
            <a:off x="795130" y="938585"/>
            <a:ext cx="10455966" cy="768626"/>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b="1" u="sng" dirty="0"/>
              <a:t>OBJETIVOS ESPECÍFICOS:</a:t>
            </a:r>
            <a:endParaRPr lang="en-US" b="1" dirty="0">
              <a:solidFill>
                <a:srgbClr val="000000"/>
              </a:solidFill>
            </a:endParaRPr>
          </a:p>
        </p:txBody>
      </p:sp>
      <p:sp>
        <p:nvSpPr>
          <p:cNvPr id="5" name="CuadroTexto 4">
            <a:extLst>
              <a:ext uri="{FF2B5EF4-FFF2-40B4-BE49-F238E27FC236}">
                <a16:creationId xmlns:a16="http://schemas.microsoft.com/office/drawing/2014/main" id="{3247D840-633C-75D4-ACCF-E7A6B5E60F6F}"/>
              </a:ext>
            </a:extLst>
          </p:cNvPr>
          <p:cNvSpPr txBox="1"/>
          <p:nvPr/>
        </p:nvSpPr>
        <p:spPr>
          <a:xfrm>
            <a:off x="795130" y="1867231"/>
            <a:ext cx="10504314" cy="295786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s-SV" dirty="0"/>
              <a:t>IDENTIFICAR LOS ELEMENTOS A CONSIDERAR PARA LA APLICACIÓN DE UN ENFOQUE BASADO EN RIESGO, ESTABLECIENDO SU CONCEPTUALIZACION, DETERMINACION DEL RIESGO INHERENTE Y LAS METODOLOGIAS DE GESTION DE RIESGO APLICABLE PARA LA PREVENCIÓN DEL LAVADO DE DINERO Y DE ACTIVOS.</a:t>
            </a:r>
          </a:p>
          <a:p>
            <a:pPr algn="just">
              <a:lnSpc>
                <a:spcPct val="150000"/>
              </a:lnSpc>
            </a:pPr>
            <a:endParaRPr lang="es-SV" dirty="0"/>
          </a:p>
          <a:p>
            <a:pPr marL="285750" indent="-285750" algn="just">
              <a:lnSpc>
                <a:spcPct val="150000"/>
              </a:lnSpc>
              <a:buFont typeface="Wingdings" panose="05000000000000000000" pitchFamily="2" charset="2"/>
              <a:buChar char="Ø"/>
            </a:pPr>
            <a:r>
              <a:rPr lang="es-SV" dirty="0"/>
              <a:t>CONOCER Y COMPRENDER LAS DISPOSICIONES LEGALES DE LA NORMATIVA VIGENTE EN EL SALVADOR, APLICABLES A LOS SUJETOS OBLIGADOS , RELACIONADOS CON LA RESPONSABILIDAD, DETERMINACION, ANALISIS Y REPORTE DE OPERACIONES SOSPECHOSAS.</a:t>
            </a:r>
          </a:p>
        </p:txBody>
      </p:sp>
    </p:spTree>
    <p:extLst>
      <p:ext uri="{BB962C8B-B14F-4D97-AF65-F5344CB8AC3E}">
        <p14:creationId xmlns:p14="http://schemas.microsoft.com/office/powerpoint/2010/main" val="24749197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8830257-895F-724A-C3E9-BD2D65BB923D}"/>
              </a:ext>
            </a:extLst>
          </p:cNvPr>
          <p:cNvPicPr>
            <a:picLocks noChangeAspect="1"/>
          </p:cNvPicPr>
          <p:nvPr/>
        </p:nvPicPr>
        <p:blipFill>
          <a:blip r:embed="rId2"/>
          <a:stretch>
            <a:fillRect/>
          </a:stretch>
        </p:blipFill>
        <p:spPr>
          <a:xfrm>
            <a:off x="1492786" y="577816"/>
            <a:ext cx="9206428" cy="5702367"/>
          </a:xfrm>
          <a:prstGeom prst="rect">
            <a:avLst/>
          </a:prstGeom>
        </p:spPr>
      </p:pic>
    </p:spTree>
    <p:extLst>
      <p:ext uri="{BB962C8B-B14F-4D97-AF65-F5344CB8AC3E}">
        <p14:creationId xmlns:p14="http://schemas.microsoft.com/office/powerpoint/2010/main" val="26017557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494C504-CF47-18C4-DC06-01A84DAB35D2}"/>
              </a:ext>
            </a:extLst>
          </p:cNvPr>
          <p:cNvPicPr>
            <a:picLocks noChangeAspect="1"/>
          </p:cNvPicPr>
          <p:nvPr/>
        </p:nvPicPr>
        <p:blipFill>
          <a:blip r:embed="rId2"/>
          <a:stretch>
            <a:fillRect/>
          </a:stretch>
        </p:blipFill>
        <p:spPr>
          <a:xfrm>
            <a:off x="1346583" y="976902"/>
            <a:ext cx="9697922" cy="2839723"/>
          </a:xfrm>
          <a:prstGeom prst="rect">
            <a:avLst/>
          </a:prstGeom>
        </p:spPr>
      </p:pic>
      <p:pic>
        <p:nvPicPr>
          <p:cNvPr id="3" name="Imagen 2">
            <a:extLst>
              <a:ext uri="{FF2B5EF4-FFF2-40B4-BE49-F238E27FC236}">
                <a16:creationId xmlns:a16="http://schemas.microsoft.com/office/drawing/2014/main" id="{1288201D-B1B6-9494-B235-5B8AB3ED242C}"/>
              </a:ext>
            </a:extLst>
          </p:cNvPr>
          <p:cNvPicPr>
            <a:picLocks noChangeAspect="1"/>
          </p:cNvPicPr>
          <p:nvPr/>
        </p:nvPicPr>
        <p:blipFill>
          <a:blip r:embed="rId3"/>
          <a:stretch>
            <a:fillRect/>
          </a:stretch>
        </p:blipFill>
        <p:spPr>
          <a:xfrm>
            <a:off x="1346583" y="3816624"/>
            <a:ext cx="9694880" cy="1855306"/>
          </a:xfrm>
          <a:prstGeom prst="rect">
            <a:avLst/>
          </a:prstGeom>
        </p:spPr>
      </p:pic>
    </p:spTree>
    <p:extLst>
      <p:ext uri="{BB962C8B-B14F-4D97-AF65-F5344CB8AC3E}">
        <p14:creationId xmlns:p14="http://schemas.microsoft.com/office/powerpoint/2010/main" val="9642128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896B68-87BE-1419-79B1-59C145D13146}"/>
              </a:ext>
            </a:extLst>
          </p:cNvPr>
          <p:cNvPicPr>
            <a:picLocks noChangeAspect="1"/>
          </p:cNvPicPr>
          <p:nvPr/>
        </p:nvPicPr>
        <p:blipFill>
          <a:blip r:embed="rId2"/>
          <a:stretch>
            <a:fillRect/>
          </a:stretch>
        </p:blipFill>
        <p:spPr>
          <a:xfrm>
            <a:off x="806775" y="1370072"/>
            <a:ext cx="10578449" cy="4381372"/>
          </a:xfrm>
          <a:prstGeom prst="rect">
            <a:avLst/>
          </a:prstGeom>
        </p:spPr>
      </p:pic>
    </p:spTree>
    <p:extLst>
      <p:ext uri="{BB962C8B-B14F-4D97-AF65-F5344CB8AC3E}">
        <p14:creationId xmlns:p14="http://schemas.microsoft.com/office/powerpoint/2010/main" val="8589930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92CBC32-84C9-D57C-FDE0-4EBDDAE28FBD}"/>
              </a:ext>
            </a:extLst>
          </p:cNvPr>
          <p:cNvPicPr>
            <a:picLocks noChangeAspect="1"/>
          </p:cNvPicPr>
          <p:nvPr/>
        </p:nvPicPr>
        <p:blipFill>
          <a:blip r:embed="rId2"/>
          <a:stretch>
            <a:fillRect/>
          </a:stretch>
        </p:blipFill>
        <p:spPr>
          <a:xfrm>
            <a:off x="887133" y="1180153"/>
            <a:ext cx="10417734" cy="4497693"/>
          </a:xfrm>
          <a:prstGeom prst="rect">
            <a:avLst/>
          </a:prstGeom>
        </p:spPr>
      </p:pic>
    </p:spTree>
    <p:extLst>
      <p:ext uri="{BB962C8B-B14F-4D97-AF65-F5344CB8AC3E}">
        <p14:creationId xmlns:p14="http://schemas.microsoft.com/office/powerpoint/2010/main" val="20303357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75EADD-895A-D7A5-5178-7E910587A0CD}"/>
              </a:ext>
            </a:extLst>
          </p:cNvPr>
          <p:cNvPicPr>
            <a:picLocks noChangeAspect="1"/>
          </p:cNvPicPr>
          <p:nvPr/>
        </p:nvPicPr>
        <p:blipFill>
          <a:blip r:embed="rId2"/>
          <a:stretch>
            <a:fillRect/>
          </a:stretch>
        </p:blipFill>
        <p:spPr>
          <a:xfrm>
            <a:off x="647256" y="1589424"/>
            <a:ext cx="10897488" cy="3679152"/>
          </a:xfrm>
          <a:prstGeom prst="rect">
            <a:avLst/>
          </a:prstGeom>
        </p:spPr>
      </p:pic>
    </p:spTree>
    <p:extLst>
      <p:ext uri="{BB962C8B-B14F-4D97-AF65-F5344CB8AC3E}">
        <p14:creationId xmlns:p14="http://schemas.microsoft.com/office/powerpoint/2010/main" val="26771893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E944C20-609D-95A0-9689-875E47A3F2B7}"/>
              </a:ext>
            </a:extLst>
          </p:cNvPr>
          <p:cNvPicPr>
            <a:picLocks noChangeAspect="1"/>
          </p:cNvPicPr>
          <p:nvPr/>
        </p:nvPicPr>
        <p:blipFill>
          <a:blip r:embed="rId2"/>
          <a:stretch>
            <a:fillRect/>
          </a:stretch>
        </p:blipFill>
        <p:spPr>
          <a:xfrm>
            <a:off x="714296" y="1586875"/>
            <a:ext cx="10763408" cy="3684249"/>
          </a:xfrm>
          <a:prstGeom prst="rect">
            <a:avLst/>
          </a:prstGeom>
        </p:spPr>
      </p:pic>
    </p:spTree>
    <p:extLst>
      <p:ext uri="{BB962C8B-B14F-4D97-AF65-F5344CB8AC3E}">
        <p14:creationId xmlns:p14="http://schemas.microsoft.com/office/powerpoint/2010/main" val="11619227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B78ED7C-DC57-E622-81F4-BAFBAA328B22}"/>
              </a:ext>
            </a:extLst>
          </p:cNvPr>
          <p:cNvSpPr txBox="1">
            <a:spLocks/>
          </p:cNvSpPr>
          <p:nvPr/>
        </p:nvSpPr>
        <p:spPr>
          <a:xfrm>
            <a:off x="708992" y="2090530"/>
            <a:ext cx="10774016" cy="2676939"/>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b="1" dirty="0"/>
              <a:t>NUEVA REFORMA AL INSTRUCTIVO DE LA UIF acuerdo N° 476 - FECHA 05 </a:t>
            </a:r>
            <a:r>
              <a:rPr lang="en-US" sz="5800" b="1" dirty="0" err="1"/>
              <a:t>SEPTiembre</a:t>
            </a:r>
            <a:r>
              <a:rPr lang="en-US" sz="5800" b="1" dirty="0"/>
              <a:t> de 2023</a:t>
            </a:r>
            <a:endParaRPr lang="en-US" sz="5800" b="1" dirty="0">
              <a:solidFill>
                <a:srgbClr val="000000"/>
              </a:solidFill>
            </a:endParaRPr>
          </a:p>
        </p:txBody>
      </p:sp>
    </p:spTree>
    <p:extLst>
      <p:ext uri="{BB962C8B-B14F-4D97-AF65-F5344CB8AC3E}">
        <p14:creationId xmlns:p14="http://schemas.microsoft.com/office/powerpoint/2010/main" val="8661472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9DDF8D5-A5B8-6C84-5AEF-1E848668638D}"/>
              </a:ext>
            </a:extLst>
          </p:cNvPr>
          <p:cNvPicPr>
            <a:picLocks noChangeAspect="1"/>
          </p:cNvPicPr>
          <p:nvPr/>
        </p:nvPicPr>
        <p:blipFill>
          <a:blip r:embed="rId2"/>
          <a:stretch>
            <a:fillRect/>
          </a:stretch>
        </p:blipFill>
        <p:spPr>
          <a:xfrm>
            <a:off x="754683" y="407504"/>
            <a:ext cx="10682634" cy="6042991"/>
          </a:xfrm>
          <a:prstGeom prst="rect">
            <a:avLst/>
          </a:prstGeom>
        </p:spPr>
      </p:pic>
    </p:spTree>
    <p:extLst>
      <p:ext uri="{BB962C8B-B14F-4D97-AF65-F5344CB8AC3E}">
        <p14:creationId xmlns:p14="http://schemas.microsoft.com/office/powerpoint/2010/main" val="111936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67C82EC-2BEA-2410-DDA6-3E1F3A2623E9}"/>
              </a:ext>
            </a:extLst>
          </p:cNvPr>
          <p:cNvPicPr>
            <a:picLocks noChangeAspect="1"/>
          </p:cNvPicPr>
          <p:nvPr/>
        </p:nvPicPr>
        <p:blipFill>
          <a:blip r:embed="rId2"/>
          <a:stretch>
            <a:fillRect/>
          </a:stretch>
        </p:blipFill>
        <p:spPr>
          <a:xfrm>
            <a:off x="986084" y="182217"/>
            <a:ext cx="10219831" cy="6493565"/>
          </a:xfrm>
          <a:prstGeom prst="rect">
            <a:avLst/>
          </a:prstGeom>
        </p:spPr>
      </p:pic>
    </p:spTree>
    <p:extLst>
      <p:ext uri="{BB962C8B-B14F-4D97-AF65-F5344CB8AC3E}">
        <p14:creationId xmlns:p14="http://schemas.microsoft.com/office/powerpoint/2010/main" val="36222358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BD1332-390E-8545-A5BC-02F19A6935B2}"/>
              </a:ext>
            </a:extLst>
          </p:cNvPr>
          <p:cNvPicPr>
            <a:picLocks noChangeAspect="1"/>
          </p:cNvPicPr>
          <p:nvPr/>
        </p:nvPicPr>
        <p:blipFill>
          <a:blip r:embed="rId2"/>
          <a:stretch>
            <a:fillRect/>
          </a:stretch>
        </p:blipFill>
        <p:spPr>
          <a:xfrm>
            <a:off x="405013" y="2050774"/>
            <a:ext cx="11381973" cy="2756451"/>
          </a:xfrm>
          <a:prstGeom prst="rect">
            <a:avLst/>
          </a:prstGeom>
        </p:spPr>
      </p:pic>
    </p:spTree>
    <p:extLst>
      <p:ext uri="{BB962C8B-B14F-4D97-AF65-F5344CB8AC3E}">
        <p14:creationId xmlns:p14="http://schemas.microsoft.com/office/powerpoint/2010/main" val="25504808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{7259D997-0676-4FF1-A7F4-4A9FE1E954D0}tf03457452</Template>
  <TotalTime>526</TotalTime>
  <Words>1321</Words>
  <Application>Microsoft Office PowerPoint</Application>
  <PresentationFormat>Panorámica</PresentationFormat>
  <Paragraphs>63</Paragraphs>
  <Slides>107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107</vt:i4>
      </vt:variant>
    </vt:vector>
  </HeadingPairs>
  <TitlesOfParts>
    <vt:vector size="112" baseType="lpstr">
      <vt:lpstr>Arial</vt:lpstr>
      <vt:lpstr>Calibri</vt:lpstr>
      <vt:lpstr>Calibri Light</vt:lpstr>
      <vt:lpstr>Wingdings</vt:lpstr>
      <vt:lpstr>Celestial</vt:lpstr>
      <vt:lpstr>“DIPLOMADO EN PREVENCIÓN DE LAVADO DE DINERO Y ACTIVOS”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“DIPLOMADO EN PREVENCIÓN DE LAVADO DE DINERO Y ACTIVOS”</dc:title>
  <dc:creator>Víctor Sánchez</dc:creator>
  <cp:lastModifiedBy>Víctor Sánchez</cp:lastModifiedBy>
  <cp:revision>13</cp:revision>
  <dcterms:created xsi:type="dcterms:W3CDTF">2023-09-07T06:13:52Z</dcterms:created>
  <dcterms:modified xsi:type="dcterms:W3CDTF">2023-09-08T19:00:09Z</dcterms:modified>
</cp:coreProperties>
</file>